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60" r:id="rId2"/>
    <p:sldId id="256" r:id="rId3"/>
    <p:sldId id="257" r:id="rId4"/>
    <p:sldId id="258" r:id="rId5"/>
    <p:sldId id="259" r:id="rId6"/>
    <p:sldId id="261" r:id="rId7"/>
    <p:sldId id="281" r:id="rId8"/>
    <p:sldId id="282" r:id="rId9"/>
    <p:sldId id="286" r:id="rId10"/>
    <p:sldId id="262" r:id="rId11"/>
    <p:sldId id="263" r:id="rId12"/>
    <p:sldId id="268" r:id="rId13"/>
    <p:sldId id="264" r:id="rId14"/>
    <p:sldId id="272" r:id="rId15"/>
    <p:sldId id="273" r:id="rId16"/>
    <p:sldId id="270" r:id="rId17"/>
    <p:sldId id="271" r:id="rId18"/>
    <p:sldId id="274" r:id="rId19"/>
    <p:sldId id="283" r:id="rId20"/>
    <p:sldId id="275" r:id="rId21"/>
    <p:sldId id="276" r:id="rId22"/>
    <p:sldId id="265" r:id="rId23"/>
    <p:sldId id="279" r:id="rId24"/>
    <p:sldId id="266" r:id="rId25"/>
    <p:sldId id="280" r:id="rId26"/>
    <p:sldId id="267" r:id="rId27"/>
    <p:sldId id="284" r:id="rId28"/>
    <p:sldId id="285" r:id="rId29"/>
    <p:sldId id="27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2" autoAdjust="0"/>
    <p:restoredTop sz="94660"/>
  </p:normalViewPr>
  <p:slideViewPr>
    <p:cSldViewPr snapToGrid="0" snapToObjects="1">
      <p:cViewPr varScale="1">
        <p:scale>
          <a:sx n="125" d="100"/>
          <a:sy n="125" d="100"/>
        </p:scale>
        <p:origin x="-12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C781B5-B2B4-4740-8F14-4E6615FA8365}" type="datetimeFigureOut">
              <a:rPr lang="en-US" smtClean="0"/>
              <a:pPr/>
              <a:t>1/25/2015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F0CB4-E57C-2B4A-B0B9-D0A51B176815}" type="slidenum">
              <a:rPr lang="en-US" smtClean="0"/>
              <a:pPr/>
              <a:t>‹#›</a:t>
            </a:fld>
            <a:endParaRPr lang="en-US"/>
          </a:p>
        </p:txBody>
      </p:sp>
    </p:spTree>
    <p:extLst>
      <p:ext uri="{BB962C8B-B14F-4D97-AF65-F5344CB8AC3E}">
        <p14:creationId xmlns:p14="http://schemas.microsoft.com/office/powerpoint/2010/main" xmlns="" val="19411279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DF0CB4-E57C-2B4A-B0B9-D0A51B176815}" type="slidenum">
              <a:rPr lang="en-US" smtClean="0"/>
              <a:pPr/>
              <a:t>19</a:t>
            </a:fld>
            <a:endParaRPr lang="en-US"/>
          </a:p>
        </p:txBody>
      </p:sp>
    </p:spTree>
    <p:extLst>
      <p:ext uri="{BB962C8B-B14F-4D97-AF65-F5344CB8AC3E}">
        <p14:creationId xmlns:p14="http://schemas.microsoft.com/office/powerpoint/2010/main" xmlns="" val="1810330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pPr/>
              <a:t>1/25/2015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pPr/>
              <a:t>1/25/2015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pPr/>
              <a:t>1/25/2015</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pPr/>
              <a:t>1/25/2015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pPr/>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pPr/>
              <a:t>1/25/2015</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vpn.ucsf.edu/entrez/eutils/,DanaInfo=www.ncbi.nlm.nih.gov+elink.fcgi?dbfrom=pubmed&amp;retmode=ref&amp;cmd=prlinks&amp;id=1990357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eg"/>
          <p:cNvPicPr>
            <a:picLocks noGrp="1" noChangeAspect="1"/>
          </p:cNvPicPr>
          <p:nvPr>
            <p:ph idx="1"/>
          </p:nvPr>
        </p:nvPicPr>
        <p:blipFill>
          <a:blip r:embed="rId2" cstate="print">
            <a:extLst>
              <a:ext uri="{28A0092B-C50C-407E-A947-70E740481C1C}">
                <a14:useLocalDpi xmlns:a14="http://schemas.microsoft.com/office/drawing/2010/main" xmlns="" val="0"/>
              </a:ext>
            </a:extLst>
          </a:blip>
          <a:srcRect l="3466" r="3466"/>
          <a:stretch>
            <a:fillRect/>
          </a:stretch>
        </p:blipFill>
        <p:spPr>
          <a:xfrm>
            <a:off x="-20403" y="174625"/>
            <a:ext cx="9184805" cy="6556375"/>
          </a:xfrm>
        </p:spPr>
      </p:pic>
      <p:sp>
        <p:nvSpPr>
          <p:cNvPr id="5" name="Rectangle 4"/>
          <p:cNvSpPr/>
          <p:nvPr/>
        </p:nvSpPr>
        <p:spPr>
          <a:xfrm>
            <a:off x="0" y="2057400"/>
            <a:ext cx="5492750" cy="5047536"/>
          </a:xfrm>
          <a:prstGeom prst="rect">
            <a:avLst/>
          </a:prstGeom>
        </p:spPr>
        <p:txBody>
          <a:bodyPr wrap="square">
            <a:spAutoFit/>
          </a:bodyPr>
          <a:lstStyle/>
          <a:p>
            <a:r>
              <a:rPr lang="en-US" sz="3200" b="1" dirty="0">
                <a:solidFill>
                  <a:schemeClr val="bg1"/>
                </a:solidFill>
              </a:rPr>
              <a:t>Completed Suicides: Psychiatric </a:t>
            </a:r>
            <a:r>
              <a:rPr lang="en-US" sz="3200" b="1" dirty="0" smtClean="0">
                <a:solidFill>
                  <a:schemeClr val="bg1"/>
                </a:solidFill>
              </a:rPr>
              <a:t>Diagnoses and </a:t>
            </a:r>
            <a:r>
              <a:rPr lang="en-US" sz="3200" b="1" dirty="0"/>
              <a:t/>
            </a:r>
            <a:br>
              <a:rPr lang="en-US" sz="3200" b="1" dirty="0"/>
            </a:br>
            <a:r>
              <a:rPr lang="en-US" sz="3200" b="1" dirty="0">
                <a:solidFill>
                  <a:srgbClr val="FFFFFF"/>
                </a:solidFill>
              </a:rPr>
              <a:t>Frequency of Previous Attempts </a:t>
            </a:r>
            <a:endParaRPr lang="en-US" sz="3200" b="1" dirty="0" smtClean="0">
              <a:solidFill>
                <a:srgbClr val="FFFFFF"/>
              </a:solidFill>
            </a:endParaRPr>
          </a:p>
          <a:p>
            <a:endParaRPr lang="en-US" sz="3200" dirty="0" smtClean="0">
              <a:solidFill>
                <a:srgbClr val="FFFFFF"/>
              </a:solidFill>
            </a:endParaRPr>
          </a:p>
          <a:p>
            <a:endParaRPr lang="en-US" sz="3200" dirty="0" smtClean="0">
              <a:solidFill>
                <a:srgbClr val="FFFFFF"/>
              </a:solidFill>
            </a:endParaRPr>
          </a:p>
          <a:p>
            <a:r>
              <a:rPr lang="en-US" sz="2400" dirty="0" err="1" smtClean="0">
                <a:solidFill>
                  <a:srgbClr val="FFFF00"/>
                </a:solidFill>
              </a:rPr>
              <a:t>Nisha</a:t>
            </a:r>
            <a:r>
              <a:rPr lang="en-US" sz="2400" dirty="0" smtClean="0">
                <a:solidFill>
                  <a:srgbClr val="FFFF00"/>
                </a:solidFill>
              </a:rPr>
              <a:t> </a:t>
            </a:r>
            <a:r>
              <a:rPr lang="en-US" sz="2400" dirty="0" err="1" smtClean="0">
                <a:solidFill>
                  <a:srgbClr val="FFFF00"/>
                </a:solidFill>
              </a:rPr>
              <a:t>Ramsinghani</a:t>
            </a:r>
            <a:r>
              <a:rPr lang="en-US" sz="2400" dirty="0" smtClean="0">
                <a:solidFill>
                  <a:srgbClr val="FFFF00"/>
                </a:solidFill>
              </a:rPr>
              <a:t>, DO</a:t>
            </a:r>
          </a:p>
          <a:p>
            <a:r>
              <a:rPr lang="en-US" sz="2400" dirty="0" smtClean="0">
                <a:solidFill>
                  <a:srgbClr val="FFFF00"/>
                </a:solidFill>
              </a:rPr>
              <a:t>Hoyle Leigh, MD</a:t>
            </a:r>
          </a:p>
          <a:p>
            <a:r>
              <a:rPr lang="en-US" sz="2400" dirty="0" err="1" smtClean="0">
                <a:solidFill>
                  <a:srgbClr val="FFFF00"/>
                </a:solidFill>
              </a:rPr>
              <a:t>Ronna</a:t>
            </a:r>
            <a:r>
              <a:rPr lang="en-US" sz="2400" dirty="0" smtClean="0">
                <a:solidFill>
                  <a:srgbClr val="FFFF00"/>
                </a:solidFill>
              </a:rPr>
              <a:t> </a:t>
            </a:r>
            <a:r>
              <a:rPr lang="en-US" sz="2400" dirty="0" err="1" smtClean="0">
                <a:solidFill>
                  <a:srgbClr val="FFFF00"/>
                </a:solidFill>
              </a:rPr>
              <a:t>Mallios</a:t>
            </a:r>
            <a:r>
              <a:rPr lang="en-US" sz="2400" dirty="0" smtClean="0">
                <a:solidFill>
                  <a:srgbClr val="FFFF00"/>
                </a:solidFill>
              </a:rPr>
              <a:t>, PhD</a:t>
            </a:r>
          </a:p>
          <a:p>
            <a:endParaRPr lang="en-US" sz="2400" dirty="0" smtClean="0">
              <a:solidFill>
                <a:srgbClr val="FFFFFF"/>
              </a:solidFill>
            </a:endParaRPr>
          </a:p>
          <a:p>
            <a:r>
              <a:rPr lang="en-US" sz="1600" dirty="0" smtClean="0">
                <a:solidFill>
                  <a:srgbClr val="FFFFFF"/>
                </a:solidFill>
              </a:rPr>
              <a:t>UCSF Fresno</a:t>
            </a:r>
            <a:r>
              <a:rPr lang="en-US" dirty="0"/>
              <a:t/>
            </a:r>
            <a:br>
              <a:rPr lang="en-US" dirty="0"/>
            </a:br>
            <a:endParaRPr lang="en-US" dirty="0"/>
          </a:p>
        </p:txBody>
      </p:sp>
    </p:spTree>
    <p:extLst>
      <p:ext uri="{BB962C8B-B14F-4D97-AF65-F5344CB8AC3E}">
        <p14:creationId xmlns:p14="http://schemas.microsoft.com/office/powerpoint/2010/main" xmlns="" val="2604998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5400"/>
            <a:ext cx="6508377" cy="1143000"/>
          </a:xfrm>
        </p:spPr>
        <p:txBody>
          <a:bodyPr/>
          <a:lstStyle/>
          <a:p>
            <a:r>
              <a:rPr lang="en-US" dirty="0" smtClean="0"/>
              <a:t>		Methods</a:t>
            </a:r>
            <a:endParaRPr lang="en-US" dirty="0"/>
          </a:p>
        </p:txBody>
      </p:sp>
      <p:sp>
        <p:nvSpPr>
          <p:cNvPr id="3" name="Content Placeholder 2"/>
          <p:cNvSpPr>
            <a:spLocks noGrp="1"/>
          </p:cNvSpPr>
          <p:nvPr>
            <p:ph idx="1"/>
          </p:nvPr>
        </p:nvSpPr>
        <p:spPr>
          <a:xfrm>
            <a:off x="457199" y="1349376"/>
            <a:ext cx="6508377" cy="4776788"/>
          </a:xfrm>
        </p:spPr>
        <p:txBody>
          <a:bodyPr>
            <a:normAutofit fontScale="92500" lnSpcReduction="20000"/>
          </a:bodyPr>
          <a:lstStyle/>
          <a:p>
            <a:r>
              <a:rPr lang="en-US" b="1" dirty="0"/>
              <a:t> </a:t>
            </a:r>
            <a:r>
              <a:rPr lang="en-US" b="1" dirty="0" smtClean="0"/>
              <a:t>the # </a:t>
            </a:r>
            <a:r>
              <a:rPr lang="en-US" b="1" dirty="0"/>
              <a:t>of suicide attempts </a:t>
            </a:r>
            <a:r>
              <a:rPr lang="en-US" b="1" dirty="0" smtClean="0"/>
              <a:t>an </a:t>
            </a:r>
            <a:r>
              <a:rPr lang="en-US" b="1" dirty="0"/>
              <a:t>individual has made prior to completion of his or her suicide </a:t>
            </a:r>
            <a:r>
              <a:rPr lang="en-US" b="1" dirty="0" smtClean="0"/>
              <a:t>was looked </a:t>
            </a:r>
            <a:r>
              <a:rPr lang="en-US" b="1" dirty="0"/>
              <a:t>at in comparison with the diagnosis given to </a:t>
            </a:r>
            <a:r>
              <a:rPr lang="en-US" b="1" dirty="0" smtClean="0"/>
              <a:t>him or her.</a:t>
            </a:r>
          </a:p>
          <a:p>
            <a:r>
              <a:rPr lang="en-US" b="1" dirty="0" smtClean="0"/>
              <a:t>Psychiatric Disorders included were:</a:t>
            </a:r>
          </a:p>
          <a:p>
            <a:pPr marL="0" indent="0">
              <a:lnSpc>
                <a:spcPct val="120000"/>
              </a:lnSpc>
              <a:spcBef>
                <a:spcPts val="0"/>
              </a:spcBef>
              <a:buNone/>
            </a:pPr>
            <a:r>
              <a:rPr lang="en-US" b="1" dirty="0" smtClean="0"/>
              <a:t>     </a:t>
            </a:r>
            <a:r>
              <a:rPr lang="en-US" sz="1800" b="1" dirty="0" smtClean="0"/>
              <a:t>Major </a:t>
            </a:r>
            <a:r>
              <a:rPr lang="en-US" sz="1800" b="1" dirty="0"/>
              <a:t>Depressive </a:t>
            </a:r>
            <a:r>
              <a:rPr lang="en-US" sz="1800" b="1" dirty="0" smtClean="0"/>
              <a:t>Disorder</a:t>
            </a:r>
          </a:p>
          <a:p>
            <a:pPr marL="0" indent="0">
              <a:lnSpc>
                <a:spcPct val="120000"/>
              </a:lnSpc>
              <a:spcBef>
                <a:spcPts val="0"/>
              </a:spcBef>
              <a:buNone/>
            </a:pPr>
            <a:r>
              <a:rPr lang="en-US" sz="1800" b="1" dirty="0"/>
              <a:t> </a:t>
            </a:r>
            <a:r>
              <a:rPr lang="en-US" sz="1800" b="1" dirty="0" smtClean="0"/>
              <a:t>     Generalized Anxiety Disorder</a:t>
            </a:r>
          </a:p>
          <a:p>
            <a:pPr marL="0" indent="0">
              <a:lnSpc>
                <a:spcPct val="120000"/>
              </a:lnSpc>
              <a:spcBef>
                <a:spcPts val="0"/>
              </a:spcBef>
              <a:buNone/>
            </a:pPr>
            <a:r>
              <a:rPr lang="en-US" sz="1800" b="1" dirty="0" smtClean="0"/>
              <a:t>      Bipolar Disorder</a:t>
            </a:r>
          </a:p>
          <a:p>
            <a:pPr marL="0" indent="0">
              <a:lnSpc>
                <a:spcPct val="120000"/>
              </a:lnSpc>
              <a:spcBef>
                <a:spcPts val="0"/>
              </a:spcBef>
              <a:buNone/>
            </a:pPr>
            <a:r>
              <a:rPr lang="en-US" sz="1800" b="1" dirty="0" smtClean="0"/>
              <a:t>      Schizophrenia </a:t>
            </a:r>
            <a:r>
              <a:rPr lang="en-US" sz="1800" b="1" dirty="0"/>
              <a:t>Spectrum </a:t>
            </a:r>
            <a:r>
              <a:rPr lang="en-US" sz="1800" b="1" dirty="0" smtClean="0"/>
              <a:t>disorders</a:t>
            </a:r>
          </a:p>
          <a:p>
            <a:pPr marL="0" indent="0">
              <a:lnSpc>
                <a:spcPct val="120000"/>
              </a:lnSpc>
              <a:spcBef>
                <a:spcPts val="0"/>
              </a:spcBef>
              <a:buNone/>
            </a:pPr>
            <a:r>
              <a:rPr lang="en-US" sz="1800" b="1" dirty="0" smtClean="0"/>
              <a:t>      Post</a:t>
            </a:r>
            <a:r>
              <a:rPr lang="en-US" sz="1800" b="1" dirty="0"/>
              <a:t>-traumatic Stress </a:t>
            </a:r>
            <a:r>
              <a:rPr lang="en-US" sz="1800" b="1" dirty="0" smtClean="0"/>
              <a:t>Disorder</a:t>
            </a:r>
            <a:endParaRPr lang="en-US" sz="1800" b="1" dirty="0"/>
          </a:p>
          <a:p>
            <a:pPr marL="0" indent="0">
              <a:lnSpc>
                <a:spcPct val="120000"/>
              </a:lnSpc>
              <a:spcBef>
                <a:spcPts val="0"/>
              </a:spcBef>
              <a:buNone/>
            </a:pPr>
            <a:r>
              <a:rPr lang="en-US" sz="1800" b="1" dirty="0" smtClean="0"/>
              <a:t>      Borderline  Personality Disorder</a:t>
            </a:r>
            <a:endParaRPr lang="en-US" sz="1800" b="1" dirty="0"/>
          </a:p>
          <a:p>
            <a:pPr marL="0" indent="0">
              <a:lnSpc>
                <a:spcPct val="120000"/>
              </a:lnSpc>
              <a:spcBef>
                <a:spcPts val="0"/>
              </a:spcBef>
              <a:buNone/>
            </a:pPr>
            <a:r>
              <a:rPr lang="en-US" sz="1800" b="1" dirty="0" smtClean="0"/>
              <a:t>      Antisocial </a:t>
            </a:r>
            <a:r>
              <a:rPr lang="en-US" sz="1800" b="1" dirty="0"/>
              <a:t>personality </a:t>
            </a:r>
            <a:r>
              <a:rPr lang="en-US" sz="1800" b="1" dirty="0" smtClean="0"/>
              <a:t>disorder</a:t>
            </a:r>
          </a:p>
          <a:p>
            <a:pPr marL="0" indent="0">
              <a:lnSpc>
                <a:spcPct val="120000"/>
              </a:lnSpc>
              <a:spcBef>
                <a:spcPts val="0"/>
              </a:spcBef>
              <a:buNone/>
            </a:pPr>
            <a:r>
              <a:rPr lang="en-US" sz="1800" b="1" dirty="0" smtClean="0"/>
              <a:t>      Substance use disorders,</a:t>
            </a:r>
          </a:p>
          <a:p>
            <a:pPr marL="0" indent="0">
              <a:lnSpc>
                <a:spcPct val="120000"/>
              </a:lnSpc>
              <a:spcBef>
                <a:spcPts val="0"/>
              </a:spcBef>
              <a:buNone/>
            </a:pPr>
            <a:r>
              <a:rPr lang="en-US" sz="1800" b="1" dirty="0" smtClean="0"/>
              <a:t>      No diagnosis</a:t>
            </a:r>
          </a:p>
          <a:p>
            <a:pPr>
              <a:buFont typeface="Wingdings" charset="2"/>
              <a:buChar char="§"/>
            </a:pPr>
            <a:r>
              <a:rPr lang="en-US" b="1" dirty="0" smtClean="0"/>
              <a:t>Comparisons were also made among suicide completer previous attempts and age, race, ethnicity, and means of suicide.  </a:t>
            </a:r>
            <a:endParaRPr lang="en-US" b="1" dirty="0"/>
          </a:p>
        </p:txBody>
      </p:sp>
    </p:spTree>
    <p:extLst>
      <p:ext uri="{BB962C8B-B14F-4D97-AF65-F5344CB8AC3E}">
        <p14:creationId xmlns:p14="http://schemas.microsoft.com/office/powerpoint/2010/main" xmlns="" val="115899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Data Collection</a:t>
            </a:r>
            <a:endParaRPr lang="en-US" dirty="0"/>
          </a:p>
        </p:txBody>
      </p:sp>
      <p:sp>
        <p:nvSpPr>
          <p:cNvPr id="3" name="Content Placeholder 2"/>
          <p:cNvSpPr>
            <a:spLocks noGrp="1"/>
          </p:cNvSpPr>
          <p:nvPr>
            <p:ph idx="1"/>
          </p:nvPr>
        </p:nvSpPr>
        <p:spPr/>
        <p:txBody>
          <a:bodyPr>
            <a:normAutofit/>
          </a:bodyPr>
          <a:lstStyle/>
          <a:p>
            <a:r>
              <a:rPr lang="en-US" dirty="0" smtClean="0"/>
              <a:t>Completed Suicides from 2010-2013 were provided by Fresno County Coroner’s Office</a:t>
            </a:r>
          </a:p>
          <a:p>
            <a:r>
              <a:rPr lang="en-US" dirty="0" smtClean="0"/>
              <a:t>The names and birthdates of completers were searched in EPIC, an electronic medical record system used by Community Regional Medical Center</a:t>
            </a:r>
          </a:p>
          <a:p>
            <a:r>
              <a:rPr lang="en-US" dirty="0" smtClean="0"/>
              <a:t>Information collected: Psychiatric Diagnoses, Number of previous suicide attempts, method of suicide, age, race, and gender. </a:t>
            </a:r>
          </a:p>
          <a:p>
            <a:endParaRPr lang="en-US" dirty="0"/>
          </a:p>
        </p:txBody>
      </p:sp>
    </p:spTree>
    <p:extLst>
      <p:ext uri="{BB962C8B-B14F-4D97-AF65-F5344CB8AC3E}">
        <p14:creationId xmlns:p14="http://schemas.microsoft.com/office/powerpoint/2010/main" xmlns="" val="2156263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199" y="200025"/>
            <a:ext cx="6508377" cy="1143000"/>
          </a:xfrm>
        </p:spPr>
        <p:txBody>
          <a:bodyPr/>
          <a:lstStyle/>
          <a:p>
            <a:r>
              <a:rPr lang="en-US" dirty="0" smtClean="0"/>
              <a:t>Statistical Analysis</a:t>
            </a:r>
            <a:endParaRPr lang="en-US" dirty="0"/>
          </a:p>
        </p:txBody>
      </p:sp>
      <p:sp>
        <p:nvSpPr>
          <p:cNvPr id="3" name="Content Placeholder 2"/>
          <p:cNvSpPr>
            <a:spLocks noGrp="1"/>
          </p:cNvSpPr>
          <p:nvPr>
            <p:ph idx="1"/>
          </p:nvPr>
        </p:nvSpPr>
        <p:spPr/>
        <p:txBody>
          <a:bodyPr>
            <a:normAutofit fontScale="85000" lnSpcReduction="20000"/>
          </a:bodyPr>
          <a:lstStyle/>
          <a:p>
            <a:r>
              <a:rPr lang="en-US" sz="2400" dirty="0" smtClean="0"/>
              <a:t>Descriptive </a:t>
            </a:r>
            <a:r>
              <a:rPr lang="en-US" sz="2400" dirty="0"/>
              <a:t>frequencies </a:t>
            </a:r>
            <a:r>
              <a:rPr lang="en-US" sz="2400" dirty="0" smtClean="0"/>
              <a:t>were generated </a:t>
            </a:r>
            <a:r>
              <a:rPr lang="en-US" sz="2400" dirty="0"/>
              <a:t>for # of suicide attempts, psychiatric diagnosis, gender and race.  Means, 95% CI for means, medians and ranges </a:t>
            </a:r>
            <a:r>
              <a:rPr lang="en-US" sz="2400" dirty="0" smtClean="0"/>
              <a:t>were generated </a:t>
            </a:r>
            <a:r>
              <a:rPr lang="en-US" sz="2400" dirty="0"/>
              <a:t>for # of suicide attempts and age.  Associations between # of suicide attempts and psychiatric diagnoses, gender and race </a:t>
            </a:r>
            <a:r>
              <a:rPr lang="en-US" sz="2400" dirty="0" smtClean="0"/>
              <a:t>were evaluated </a:t>
            </a:r>
            <a:r>
              <a:rPr lang="en-US" sz="2400" dirty="0"/>
              <a:t>by both parametric (independent-samples T-test or one-way analysis of variance) and non-parametric (Mann-Whitney U or </a:t>
            </a:r>
            <a:r>
              <a:rPr lang="en-US" sz="2400" dirty="0" err="1"/>
              <a:t>Kruskal</a:t>
            </a:r>
            <a:r>
              <a:rPr lang="en-US" sz="2400" dirty="0"/>
              <a:t> Wallis H) tests.  The association between # of suicide attempts and age </a:t>
            </a:r>
            <a:r>
              <a:rPr lang="en-US" sz="2400" dirty="0" smtClean="0"/>
              <a:t>was evaluated </a:t>
            </a:r>
            <a:r>
              <a:rPr lang="en-US" sz="2400" dirty="0"/>
              <a:t>by Pearson r and Spearman rho correlation coefficients.  All statistical analysis </a:t>
            </a:r>
            <a:r>
              <a:rPr lang="en-US" sz="2400" dirty="0" smtClean="0"/>
              <a:t>were using </a:t>
            </a:r>
            <a:r>
              <a:rPr lang="en-US" sz="2400" dirty="0"/>
              <a:t>PASW Statistics 18 software.</a:t>
            </a:r>
          </a:p>
          <a:p>
            <a:endParaRPr lang="en-US" sz="2400" dirty="0"/>
          </a:p>
        </p:txBody>
      </p:sp>
    </p:spTree>
    <p:extLst>
      <p:ext uri="{BB962C8B-B14F-4D97-AF65-F5344CB8AC3E}">
        <p14:creationId xmlns:p14="http://schemas.microsoft.com/office/powerpoint/2010/main" xmlns="" val="1579930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		</a:t>
            </a:r>
            <a:r>
              <a:rPr lang="en-US" dirty="0"/>
              <a:t> </a:t>
            </a:r>
            <a:r>
              <a:rPr lang="en-US" dirty="0" smtClean="0"/>
              <a:t>   </a:t>
            </a:r>
            <a:r>
              <a:rPr lang="en-US" b="1" dirty="0" smtClean="0">
                <a:solidFill>
                  <a:srgbClr val="990000"/>
                </a:solidFill>
              </a:rPr>
              <a:t>Results</a:t>
            </a:r>
            <a:endParaRPr lang="en-US" b="1" dirty="0">
              <a:solidFill>
                <a:srgbClr val="990000"/>
              </a:solidFill>
            </a:endParaRPr>
          </a:p>
        </p:txBody>
      </p:sp>
      <p:sp>
        <p:nvSpPr>
          <p:cNvPr id="3" name="Content Placeholder 2"/>
          <p:cNvSpPr>
            <a:spLocks noGrp="1"/>
          </p:cNvSpPr>
          <p:nvPr>
            <p:ph idx="1"/>
          </p:nvPr>
        </p:nvSpPr>
        <p:spPr/>
        <p:txBody>
          <a:bodyPr/>
          <a:lstStyle/>
          <a:p>
            <a:r>
              <a:rPr lang="en-US" dirty="0" smtClean="0"/>
              <a:t>205 deceased </a:t>
            </a:r>
            <a:r>
              <a:rPr lang="en-US" dirty="0"/>
              <a:t>patients who completed suicide and had been patients at Community Regional Medical Center were evaluated </a:t>
            </a:r>
            <a:endParaRPr lang="en-US" dirty="0" smtClean="0"/>
          </a:p>
          <a:p>
            <a:r>
              <a:rPr lang="en-US" dirty="0" smtClean="0"/>
              <a:t>Off the 206 deceased. </a:t>
            </a:r>
            <a:r>
              <a:rPr lang="en-US" b="1" dirty="0" smtClean="0"/>
              <a:t>177</a:t>
            </a:r>
            <a:r>
              <a:rPr lang="en-US" dirty="0" smtClean="0"/>
              <a:t> (85.9%) had no priors</a:t>
            </a:r>
          </a:p>
          <a:p>
            <a:r>
              <a:rPr lang="en-US" b="1" dirty="0" smtClean="0"/>
              <a:t>29 </a:t>
            </a:r>
            <a:r>
              <a:rPr lang="en-US" dirty="0" smtClean="0"/>
              <a:t>(14.1%) patients had 1 or more priors</a:t>
            </a:r>
          </a:p>
          <a:p>
            <a:r>
              <a:rPr lang="en-US" dirty="0" smtClean="0"/>
              <a:t>Mean Age of suicide completers was </a:t>
            </a:r>
            <a:r>
              <a:rPr lang="en-US" b="1" dirty="0" smtClean="0"/>
              <a:t>46.41</a:t>
            </a:r>
          </a:p>
          <a:p>
            <a:endParaRPr lang="en-US" dirty="0"/>
          </a:p>
        </p:txBody>
      </p:sp>
    </p:spTree>
    <p:extLst>
      <p:ext uri="{BB962C8B-B14F-4D97-AF65-F5344CB8AC3E}">
        <p14:creationId xmlns:p14="http://schemas.microsoft.com/office/powerpoint/2010/main" xmlns="" val="2767326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138" y="733425"/>
            <a:ext cx="6508377" cy="565150"/>
          </a:xfrm>
        </p:spPr>
        <p:txBody>
          <a:bodyPr/>
          <a:lstStyle/>
          <a:p>
            <a:r>
              <a:rPr lang="en-US" b="1" dirty="0" smtClean="0">
                <a:solidFill>
                  <a:srgbClr val="990000"/>
                </a:solidFill>
              </a:rPr>
              <a:t>Gender</a:t>
            </a:r>
            <a:endParaRPr lang="en-US" b="1" dirty="0">
              <a:solidFill>
                <a:srgbClr val="99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794100044"/>
              </p:ext>
            </p:extLst>
          </p:nvPr>
        </p:nvGraphicFramePr>
        <p:xfrm>
          <a:off x="488572" y="1773556"/>
          <a:ext cx="6385302" cy="3131818"/>
        </p:xfrm>
        <a:graphic>
          <a:graphicData uri="http://schemas.openxmlformats.org/drawingml/2006/table">
            <a:tbl>
              <a:tblPr firstRow="1" bandRow="1">
                <a:tableStyleId>{5C22544A-7EE6-4342-B048-85BDC9FD1C3A}</a:tableStyleId>
              </a:tblPr>
              <a:tblGrid>
                <a:gridCol w="2128434"/>
                <a:gridCol w="2128434"/>
                <a:gridCol w="2128434"/>
              </a:tblGrid>
              <a:tr h="777555">
                <a:tc>
                  <a:txBody>
                    <a:bodyPr/>
                    <a:lstStyle/>
                    <a:p>
                      <a:endParaRPr lang="en-US" dirty="0"/>
                    </a:p>
                  </a:txBody>
                  <a:tcPr/>
                </a:tc>
                <a:tc>
                  <a:txBody>
                    <a:bodyPr/>
                    <a:lstStyle/>
                    <a:p>
                      <a:r>
                        <a:rPr lang="en-US" dirty="0" smtClean="0"/>
                        <a:t>Frequency</a:t>
                      </a:r>
                    </a:p>
                  </a:txBody>
                  <a:tcPr/>
                </a:tc>
                <a:tc>
                  <a:txBody>
                    <a:bodyPr/>
                    <a:lstStyle/>
                    <a:p>
                      <a:r>
                        <a:rPr lang="en-US" dirty="0" smtClean="0"/>
                        <a:t>Percent</a:t>
                      </a:r>
                      <a:endParaRPr lang="en-US" dirty="0"/>
                    </a:p>
                  </a:txBody>
                  <a:tcPr/>
                </a:tc>
              </a:tr>
              <a:tr h="788354">
                <a:tc>
                  <a:txBody>
                    <a:bodyPr/>
                    <a:lstStyle/>
                    <a:p>
                      <a:r>
                        <a:rPr lang="en-US" dirty="0" smtClean="0"/>
                        <a:t>Female</a:t>
                      </a:r>
                      <a:endParaRPr lang="en-US" dirty="0"/>
                    </a:p>
                  </a:txBody>
                  <a:tcPr/>
                </a:tc>
                <a:tc>
                  <a:txBody>
                    <a:bodyPr/>
                    <a:lstStyle/>
                    <a:p>
                      <a:r>
                        <a:rPr lang="en-US" dirty="0" smtClean="0"/>
                        <a:t>61</a:t>
                      </a:r>
                    </a:p>
                  </a:txBody>
                  <a:tcPr/>
                </a:tc>
                <a:tc>
                  <a:txBody>
                    <a:bodyPr/>
                    <a:lstStyle/>
                    <a:p>
                      <a:r>
                        <a:rPr lang="en-US" dirty="0" smtClean="0"/>
                        <a:t>30.1</a:t>
                      </a:r>
                      <a:endParaRPr lang="en-US" dirty="0"/>
                    </a:p>
                  </a:txBody>
                  <a:tcPr/>
                </a:tc>
              </a:tr>
              <a:tr h="777555">
                <a:tc>
                  <a:txBody>
                    <a:bodyPr/>
                    <a:lstStyle/>
                    <a:p>
                      <a:r>
                        <a:rPr lang="en-US" dirty="0" smtClean="0"/>
                        <a:t>Male</a:t>
                      </a:r>
                      <a:endParaRPr lang="en-US" dirty="0"/>
                    </a:p>
                  </a:txBody>
                  <a:tcPr/>
                </a:tc>
                <a:tc>
                  <a:txBody>
                    <a:bodyPr/>
                    <a:lstStyle/>
                    <a:p>
                      <a:r>
                        <a:rPr lang="en-US" dirty="0" smtClean="0"/>
                        <a:t>144</a:t>
                      </a:r>
                      <a:endParaRPr lang="en-US" dirty="0"/>
                    </a:p>
                  </a:txBody>
                  <a:tcPr/>
                </a:tc>
                <a:tc>
                  <a:txBody>
                    <a:bodyPr/>
                    <a:lstStyle/>
                    <a:p>
                      <a:r>
                        <a:rPr lang="en-US" dirty="0" smtClean="0"/>
                        <a:t>69.9</a:t>
                      </a:r>
                      <a:endParaRPr lang="en-US" dirty="0"/>
                    </a:p>
                  </a:txBody>
                  <a:tcPr/>
                </a:tc>
              </a:tr>
              <a:tr h="788354">
                <a:tc>
                  <a:txBody>
                    <a:bodyPr/>
                    <a:lstStyle/>
                    <a:p>
                      <a:r>
                        <a:rPr lang="en-US" dirty="0" smtClean="0"/>
                        <a:t>TOTAL</a:t>
                      </a:r>
                      <a:endParaRPr lang="en-US" dirty="0"/>
                    </a:p>
                  </a:txBody>
                  <a:tcPr/>
                </a:tc>
                <a:tc>
                  <a:txBody>
                    <a:bodyPr/>
                    <a:lstStyle/>
                    <a:p>
                      <a:r>
                        <a:rPr lang="en-US" dirty="0" smtClean="0"/>
                        <a:t>205</a:t>
                      </a:r>
                      <a:endParaRPr lang="en-US" dirty="0"/>
                    </a:p>
                  </a:txBody>
                  <a:tcPr/>
                </a:tc>
                <a:tc>
                  <a:txBody>
                    <a:bodyPr/>
                    <a:lstStyle/>
                    <a:p>
                      <a:r>
                        <a:rPr lang="en-US" dirty="0" smtClean="0"/>
                        <a:t>100.0</a:t>
                      </a:r>
                      <a:endParaRPr lang="en-US" dirty="0"/>
                    </a:p>
                  </a:txBody>
                  <a:tcPr/>
                </a:tc>
              </a:tr>
            </a:tbl>
          </a:graphicData>
        </a:graphic>
      </p:graphicFrame>
    </p:spTree>
    <p:extLst>
      <p:ext uri="{BB962C8B-B14F-4D97-AF65-F5344CB8AC3E}">
        <p14:creationId xmlns:p14="http://schemas.microsoft.com/office/powerpoint/2010/main" xmlns="" val="1148259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7150"/>
            <a:ext cx="6508377" cy="1143000"/>
          </a:xfrm>
        </p:spPr>
        <p:txBody>
          <a:bodyPr/>
          <a:lstStyle/>
          <a:p>
            <a:r>
              <a:rPr lang="en-US" dirty="0" smtClean="0"/>
              <a:t>		</a:t>
            </a:r>
            <a:r>
              <a:rPr lang="en-US" b="1" dirty="0" smtClean="0"/>
              <a:t>Race</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xmlns="" val="1030677746"/>
              </p:ext>
            </p:extLst>
          </p:nvPr>
        </p:nvGraphicFramePr>
        <p:xfrm>
          <a:off x="457199" y="1295401"/>
          <a:ext cx="4512051" cy="5043805"/>
        </p:xfrm>
        <a:graphic>
          <a:graphicData uri="http://schemas.openxmlformats.org/drawingml/2006/table">
            <a:tbl>
              <a:tblPr firstRow="1" bandRow="1">
                <a:tableStyleId>{5C22544A-7EE6-4342-B048-85BDC9FD1C3A}</a:tableStyleId>
              </a:tblPr>
              <a:tblGrid>
                <a:gridCol w="1504017"/>
                <a:gridCol w="1504017"/>
                <a:gridCol w="1504017"/>
              </a:tblGrid>
              <a:tr h="654685">
                <a:tc>
                  <a:txBody>
                    <a:bodyPr/>
                    <a:lstStyle/>
                    <a:p>
                      <a:r>
                        <a:rPr lang="en-US" dirty="0" smtClean="0"/>
                        <a:t>Race</a:t>
                      </a:r>
                      <a:endParaRPr lang="en-US" dirty="0"/>
                    </a:p>
                  </a:txBody>
                  <a:tcPr/>
                </a:tc>
                <a:tc>
                  <a:txBody>
                    <a:bodyPr/>
                    <a:lstStyle/>
                    <a:p>
                      <a:r>
                        <a:rPr lang="en-US" dirty="0" smtClean="0"/>
                        <a:t>Number</a:t>
                      </a:r>
                      <a:endParaRPr lang="en-US" dirty="0"/>
                    </a:p>
                  </a:txBody>
                  <a:tcPr/>
                </a:tc>
                <a:tc>
                  <a:txBody>
                    <a:bodyPr/>
                    <a:lstStyle/>
                    <a:p>
                      <a:r>
                        <a:rPr lang="en-US" dirty="0" smtClean="0"/>
                        <a:t>Percentage</a:t>
                      </a:r>
                      <a:endParaRPr lang="en-US" dirty="0"/>
                    </a:p>
                  </a:txBody>
                  <a:tcPr/>
                </a:tc>
              </a:tr>
              <a:tr h="296213">
                <a:tc>
                  <a:txBody>
                    <a:bodyPr/>
                    <a:lstStyle/>
                    <a:p>
                      <a:r>
                        <a:rPr lang="en-US" dirty="0" smtClean="0"/>
                        <a:t>None specified</a:t>
                      </a:r>
                      <a:endParaRPr lang="en-US" dirty="0"/>
                    </a:p>
                  </a:txBody>
                  <a:tcPr/>
                </a:tc>
                <a:tc>
                  <a:txBody>
                    <a:bodyPr/>
                    <a:lstStyle/>
                    <a:p>
                      <a:r>
                        <a:rPr lang="en-US" dirty="0" smtClean="0"/>
                        <a:t>33</a:t>
                      </a:r>
                      <a:endParaRPr lang="en-US" dirty="0"/>
                    </a:p>
                  </a:txBody>
                  <a:tcPr/>
                </a:tc>
                <a:tc>
                  <a:txBody>
                    <a:bodyPr/>
                    <a:lstStyle/>
                    <a:p>
                      <a:r>
                        <a:rPr lang="en-US" dirty="0" smtClean="0"/>
                        <a:t>16.0</a:t>
                      </a:r>
                    </a:p>
                  </a:txBody>
                  <a:tcPr/>
                </a:tc>
              </a:tr>
              <a:tr h="385077">
                <a:tc>
                  <a:txBody>
                    <a:bodyPr/>
                    <a:lstStyle/>
                    <a:p>
                      <a:r>
                        <a:rPr lang="en-US" dirty="0" smtClean="0"/>
                        <a:t>African American</a:t>
                      </a:r>
                      <a:endParaRPr lang="en-US" dirty="0"/>
                    </a:p>
                  </a:txBody>
                  <a:tcPr/>
                </a:tc>
                <a:tc>
                  <a:txBody>
                    <a:bodyPr/>
                    <a:lstStyle/>
                    <a:p>
                      <a:r>
                        <a:rPr lang="en-US" dirty="0" smtClean="0"/>
                        <a:t>7</a:t>
                      </a:r>
                      <a:endParaRPr lang="en-US" dirty="0"/>
                    </a:p>
                  </a:txBody>
                  <a:tcPr/>
                </a:tc>
                <a:tc>
                  <a:txBody>
                    <a:bodyPr/>
                    <a:lstStyle/>
                    <a:p>
                      <a:r>
                        <a:rPr lang="en-US" dirty="0" smtClean="0"/>
                        <a:t>3.4</a:t>
                      </a:r>
                      <a:endParaRPr lang="en-US" dirty="0"/>
                    </a:p>
                  </a:txBody>
                  <a:tcPr/>
                </a:tc>
              </a:tr>
              <a:tr h="296213">
                <a:tc>
                  <a:txBody>
                    <a:bodyPr/>
                    <a:lstStyle/>
                    <a:p>
                      <a:r>
                        <a:rPr lang="en-US" dirty="0" smtClean="0"/>
                        <a:t>Cambodia</a:t>
                      </a:r>
                      <a:r>
                        <a:rPr lang="en-US" baseline="0" dirty="0" smtClean="0"/>
                        <a:t>n</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r h="207349">
                <a:tc>
                  <a:txBody>
                    <a:bodyPr/>
                    <a:lstStyle/>
                    <a:p>
                      <a:r>
                        <a:rPr lang="en-US" dirty="0" smtClean="0"/>
                        <a:t>Chinese</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r h="296213">
                <a:tc>
                  <a:txBody>
                    <a:bodyPr/>
                    <a:lstStyle/>
                    <a:p>
                      <a:r>
                        <a:rPr lang="en-US" dirty="0" smtClean="0"/>
                        <a:t>East Indian</a:t>
                      </a:r>
                      <a:endParaRPr lang="en-US" dirty="0"/>
                    </a:p>
                  </a:txBody>
                  <a:tcPr/>
                </a:tc>
                <a:tc>
                  <a:txBody>
                    <a:bodyPr/>
                    <a:lstStyle/>
                    <a:p>
                      <a:r>
                        <a:rPr lang="en-US" dirty="0" smtClean="0"/>
                        <a:t>3</a:t>
                      </a:r>
                      <a:endParaRPr lang="en-US" dirty="0"/>
                    </a:p>
                  </a:txBody>
                  <a:tcPr/>
                </a:tc>
                <a:tc>
                  <a:txBody>
                    <a:bodyPr/>
                    <a:lstStyle/>
                    <a:p>
                      <a:r>
                        <a:rPr lang="en-US" dirty="0" smtClean="0"/>
                        <a:t>1.5</a:t>
                      </a:r>
                      <a:endParaRPr lang="en-US" dirty="0"/>
                    </a:p>
                  </a:txBody>
                  <a:tcPr/>
                </a:tc>
              </a:tr>
              <a:tr h="207349">
                <a:tc>
                  <a:txBody>
                    <a:bodyPr/>
                    <a:lstStyle/>
                    <a:p>
                      <a:r>
                        <a:rPr lang="en-US" dirty="0" smtClean="0"/>
                        <a:t>Hispanic</a:t>
                      </a:r>
                      <a:endParaRPr lang="en-US" dirty="0"/>
                    </a:p>
                  </a:txBody>
                  <a:tcPr/>
                </a:tc>
                <a:tc>
                  <a:txBody>
                    <a:bodyPr/>
                    <a:lstStyle/>
                    <a:p>
                      <a:r>
                        <a:rPr lang="en-US" b="1" dirty="0" smtClean="0"/>
                        <a:t>42</a:t>
                      </a:r>
                      <a:endParaRPr lang="en-US" b="1" dirty="0"/>
                    </a:p>
                  </a:txBody>
                  <a:tcPr/>
                </a:tc>
                <a:tc>
                  <a:txBody>
                    <a:bodyPr/>
                    <a:lstStyle/>
                    <a:p>
                      <a:r>
                        <a:rPr lang="en-US" dirty="0" smtClean="0"/>
                        <a:t>20.4</a:t>
                      </a:r>
                      <a:endParaRPr lang="en-US" dirty="0"/>
                    </a:p>
                  </a:txBody>
                  <a:tcPr/>
                </a:tc>
              </a:tr>
              <a:tr h="207349">
                <a:tc>
                  <a:txBody>
                    <a:bodyPr/>
                    <a:lstStyle/>
                    <a:p>
                      <a:r>
                        <a:rPr lang="en-US" dirty="0" smtClean="0"/>
                        <a:t>Hmong</a:t>
                      </a:r>
                      <a:endParaRPr lang="en-US" dirty="0"/>
                    </a:p>
                  </a:txBody>
                  <a:tcPr/>
                </a:tc>
                <a:tc>
                  <a:txBody>
                    <a:bodyPr/>
                    <a:lstStyle/>
                    <a:p>
                      <a:r>
                        <a:rPr lang="en-US" dirty="0" smtClean="0"/>
                        <a:t>5</a:t>
                      </a:r>
                      <a:endParaRPr lang="en-US" dirty="0"/>
                    </a:p>
                  </a:txBody>
                  <a:tcPr/>
                </a:tc>
                <a:tc>
                  <a:txBody>
                    <a:bodyPr/>
                    <a:lstStyle/>
                    <a:p>
                      <a:r>
                        <a:rPr lang="en-US" dirty="0" smtClean="0"/>
                        <a:t>2.4</a:t>
                      </a:r>
                      <a:endParaRPr lang="en-US" dirty="0"/>
                    </a:p>
                  </a:txBody>
                  <a:tcPr/>
                </a:tc>
              </a:tr>
              <a:tr h="0">
                <a:tc>
                  <a:txBody>
                    <a:bodyPr/>
                    <a:lstStyle/>
                    <a:p>
                      <a:r>
                        <a:rPr lang="en-US" dirty="0" smtClean="0"/>
                        <a:t>Native</a:t>
                      </a:r>
                      <a:r>
                        <a:rPr lang="en-US" baseline="0" dirty="0" smtClean="0"/>
                        <a:t> American</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118485">
                <a:tc>
                  <a:txBody>
                    <a:bodyPr/>
                    <a:lstStyle/>
                    <a:p>
                      <a:r>
                        <a:rPr lang="en-US" dirty="0" smtClean="0"/>
                        <a:t>White</a:t>
                      </a:r>
                      <a:endParaRPr lang="en-US" dirty="0"/>
                    </a:p>
                  </a:txBody>
                  <a:tcPr/>
                </a:tc>
                <a:tc>
                  <a:txBody>
                    <a:bodyPr/>
                    <a:lstStyle/>
                    <a:p>
                      <a:r>
                        <a:rPr lang="en-US" b="1" dirty="0" smtClean="0"/>
                        <a:t>111</a:t>
                      </a:r>
                      <a:endParaRPr lang="en-US" b="1" dirty="0"/>
                    </a:p>
                  </a:txBody>
                  <a:tcPr/>
                </a:tc>
                <a:tc>
                  <a:txBody>
                    <a:bodyPr/>
                    <a:lstStyle/>
                    <a:p>
                      <a:r>
                        <a:rPr lang="en-US" dirty="0" smtClean="0"/>
                        <a:t>53.9</a:t>
                      </a:r>
                      <a:endParaRPr lang="en-US" dirty="0"/>
                    </a:p>
                  </a:txBody>
                  <a:tcPr/>
                </a:tc>
              </a:tr>
            </a:tbl>
          </a:graphicData>
        </a:graphic>
      </p:graphicFrame>
    </p:spTree>
    <p:extLst>
      <p:ext uri="{BB962C8B-B14F-4D97-AF65-F5344CB8AC3E}">
        <p14:creationId xmlns:p14="http://schemas.microsoft.com/office/powerpoint/2010/main" xmlns="" val="3794237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xmlns="" val="1461301682"/>
              </p:ext>
            </p:extLst>
          </p:nvPr>
        </p:nvGraphicFramePr>
        <p:xfrm>
          <a:off x="746125" y="526177"/>
          <a:ext cx="6096000" cy="63042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dirty="0" smtClean="0"/>
                        <a:t>Number</a:t>
                      </a:r>
                      <a:endParaRPr lang="en-US" dirty="0"/>
                    </a:p>
                  </a:txBody>
                  <a:tcPr/>
                </a:tc>
                <a:tc>
                  <a:txBody>
                    <a:bodyPr/>
                    <a:lstStyle/>
                    <a:p>
                      <a:r>
                        <a:rPr lang="en-US" dirty="0" smtClean="0"/>
                        <a:t>Percentage</a:t>
                      </a:r>
                      <a:endParaRPr lang="en-US" dirty="0"/>
                    </a:p>
                  </a:txBody>
                  <a:tcPr/>
                </a:tc>
              </a:tr>
              <a:tr h="370840">
                <a:tc>
                  <a:txBody>
                    <a:bodyPr/>
                    <a:lstStyle/>
                    <a:p>
                      <a:endParaRPr lang="en-US" dirty="0"/>
                    </a:p>
                  </a:txBody>
                  <a:tcPr/>
                </a:tc>
                <a:tc>
                  <a:txBody>
                    <a:bodyPr/>
                    <a:lstStyle/>
                    <a:p>
                      <a:r>
                        <a:rPr lang="en-US" dirty="0" smtClean="0"/>
                        <a:t>20</a:t>
                      </a:r>
                      <a:endParaRPr lang="en-US" dirty="0"/>
                    </a:p>
                  </a:txBody>
                  <a:tcPr/>
                </a:tc>
                <a:tc>
                  <a:txBody>
                    <a:bodyPr/>
                    <a:lstStyle/>
                    <a:p>
                      <a:r>
                        <a:rPr lang="en-US" dirty="0" smtClean="0"/>
                        <a:t>9.7</a:t>
                      </a:r>
                      <a:endParaRPr lang="en-US" dirty="0"/>
                    </a:p>
                  </a:txBody>
                  <a:tcPr/>
                </a:tc>
              </a:tr>
              <a:tr h="370840">
                <a:tc>
                  <a:txBody>
                    <a:bodyPr/>
                    <a:lstStyle/>
                    <a:p>
                      <a:r>
                        <a:rPr lang="en-US" dirty="0" smtClean="0"/>
                        <a:t>CO poisoning</a:t>
                      </a:r>
                      <a:endParaRPr lang="en-US" dirty="0"/>
                    </a:p>
                  </a:txBody>
                  <a:tcPr/>
                </a:tc>
                <a:tc>
                  <a:txBody>
                    <a:bodyPr/>
                    <a:lstStyle/>
                    <a:p>
                      <a:r>
                        <a:rPr lang="en-US" dirty="0" smtClean="0"/>
                        <a:t>4</a:t>
                      </a:r>
                      <a:endParaRPr lang="en-US" dirty="0"/>
                    </a:p>
                  </a:txBody>
                  <a:tcPr/>
                </a:tc>
                <a:tc>
                  <a:txBody>
                    <a:bodyPr/>
                    <a:lstStyle/>
                    <a:p>
                      <a:r>
                        <a:rPr lang="en-US" dirty="0" smtClean="0"/>
                        <a:t>1.9</a:t>
                      </a:r>
                      <a:endParaRPr lang="en-US" dirty="0"/>
                    </a:p>
                  </a:txBody>
                  <a:tcPr/>
                </a:tc>
              </a:tr>
              <a:tr h="370840">
                <a:tc>
                  <a:txBody>
                    <a:bodyPr/>
                    <a:lstStyle/>
                    <a:p>
                      <a:r>
                        <a:rPr lang="en-US" dirty="0" smtClean="0"/>
                        <a:t>Cutting</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370840">
                <a:tc>
                  <a:txBody>
                    <a:bodyPr/>
                    <a:lstStyle/>
                    <a:p>
                      <a:r>
                        <a:rPr lang="en-US" dirty="0" smtClean="0"/>
                        <a:t>Drowning</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r h="370840">
                <a:tc>
                  <a:txBody>
                    <a:bodyPr/>
                    <a:lstStyle/>
                    <a:p>
                      <a:r>
                        <a:rPr lang="en-US" dirty="0" smtClean="0"/>
                        <a:t>Gunshot</a:t>
                      </a:r>
                      <a:endParaRPr lang="en-US" dirty="0"/>
                    </a:p>
                  </a:txBody>
                  <a:tcPr/>
                </a:tc>
                <a:tc>
                  <a:txBody>
                    <a:bodyPr/>
                    <a:lstStyle/>
                    <a:p>
                      <a:r>
                        <a:rPr lang="en-US" dirty="0" smtClean="0"/>
                        <a:t>85</a:t>
                      </a:r>
                      <a:endParaRPr lang="en-US" dirty="0"/>
                    </a:p>
                  </a:txBody>
                  <a:tcPr/>
                </a:tc>
                <a:tc>
                  <a:txBody>
                    <a:bodyPr/>
                    <a:lstStyle/>
                    <a:p>
                      <a:r>
                        <a:rPr lang="en-US" dirty="0" smtClean="0"/>
                        <a:t>41.3</a:t>
                      </a:r>
                      <a:endParaRPr lang="en-US" dirty="0"/>
                    </a:p>
                  </a:txBody>
                  <a:tcPr/>
                </a:tc>
              </a:tr>
              <a:tr h="370840">
                <a:tc>
                  <a:txBody>
                    <a:bodyPr/>
                    <a:lstStyle/>
                    <a:p>
                      <a:r>
                        <a:rPr lang="en-US" dirty="0" smtClean="0"/>
                        <a:t>Hanging</a:t>
                      </a:r>
                      <a:endParaRPr lang="en-US" dirty="0"/>
                    </a:p>
                  </a:txBody>
                  <a:tcPr/>
                </a:tc>
                <a:tc>
                  <a:txBody>
                    <a:bodyPr/>
                    <a:lstStyle/>
                    <a:p>
                      <a:r>
                        <a:rPr lang="en-US" dirty="0" smtClean="0"/>
                        <a:t>51</a:t>
                      </a:r>
                      <a:endParaRPr lang="en-US" dirty="0"/>
                    </a:p>
                  </a:txBody>
                  <a:tcPr/>
                </a:tc>
                <a:tc>
                  <a:txBody>
                    <a:bodyPr/>
                    <a:lstStyle/>
                    <a:p>
                      <a:r>
                        <a:rPr lang="en-US" dirty="0" smtClean="0"/>
                        <a:t>24.8</a:t>
                      </a:r>
                      <a:endParaRPr lang="en-US" dirty="0"/>
                    </a:p>
                  </a:txBody>
                  <a:tcPr/>
                </a:tc>
              </a:tr>
              <a:tr h="370840">
                <a:tc>
                  <a:txBody>
                    <a:bodyPr/>
                    <a:lstStyle/>
                    <a:p>
                      <a:r>
                        <a:rPr lang="en-US" dirty="0" smtClean="0"/>
                        <a:t>Jumping</a:t>
                      </a:r>
                      <a:endParaRPr lang="en-US" dirty="0"/>
                    </a:p>
                  </a:txBody>
                  <a:tcPr/>
                </a:tc>
                <a:tc>
                  <a:txBody>
                    <a:bodyPr/>
                    <a:lstStyle/>
                    <a:p>
                      <a:r>
                        <a:rPr lang="en-US" dirty="0" smtClean="0"/>
                        <a:t>3</a:t>
                      </a:r>
                      <a:endParaRPr lang="en-US" dirty="0"/>
                    </a:p>
                  </a:txBody>
                  <a:tcPr/>
                </a:tc>
                <a:tc>
                  <a:txBody>
                    <a:bodyPr/>
                    <a:lstStyle/>
                    <a:p>
                      <a:r>
                        <a:rPr lang="en-US" dirty="0" smtClean="0"/>
                        <a:t>1.5</a:t>
                      </a:r>
                      <a:endParaRPr lang="en-US" dirty="0"/>
                    </a:p>
                  </a:txBody>
                  <a:tcPr/>
                </a:tc>
              </a:tr>
              <a:tr h="370840">
                <a:tc>
                  <a:txBody>
                    <a:bodyPr/>
                    <a:lstStyle/>
                    <a:p>
                      <a:r>
                        <a:rPr lang="en-US" dirty="0" err="1" smtClean="0"/>
                        <a:t>mva</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r h="370840">
                <a:tc>
                  <a:txBody>
                    <a:bodyPr/>
                    <a:lstStyle/>
                    <a:p>
                      <a:r>
                        <a:rPr lang="en-US" dirty="0" smtClean="0"/>
                        <a:t>MVA</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370840">
                <a:tc>
                  <a:txBody>
                    <a:bodyPr/>
                    <a:lstStyle/>
                    <a:p>
                      <a:r>
                        <a:rPr lang="en-US" dirty="0" smtClean="0"/>
                        <a:t>Overdose</a:t>
                      </a:r>
                      <a:endParaRPr lang="en-US" dirty="0"/>
                    </a:p>
                  </a:txBody>
                  <a:tcPr/>
                </a:tc>
                <a:tc>
                  <a:txBody>
                    <a:bodyPr/>
                    <a:lstStyle/>
                    <a:p>
                      <a:r>
                        <a:rPr lang="en-US" dirty="0" smtClean="0"/>
                        <a:t>23</a:t>
                      </a:r>
                      <a:endParaRPr lang="en-US" dirty="0"/>
                    </a:p>
                  </a:txBody>
                  <a:tcPr/>
                </a:tc>
                <a:tc>
                  <a:txBody>
                    <a:bodyPr/>
                    <a:lstStyle/>
                    <a:p>
                      <a:r>
                        <a:rPr lang="en-US" dirty="0" smtClean="0"/>
                        <a:t>11.2</a:t>
                      </a:r>
                      <a:endParaRPr lang="en-US" dirty="0"/>
                    </a:p>
                  </a:txBody>
                  <a:tcPr/>
                </a:tc>
              </a:tr>
              <a:tr h="370840">
                <a:tc>
                  <a:txBody>
                    <a:bodyPr/>
                    <a:lstStyle/>
                    <a:p>
                      <a:r>
                        <a:rPr lang="en-US" dirty="0" smtClean="0"/>
                        <a:t>Poisoning</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370840">
                <a:tc>
                  <a:txBody>
                    <a:bodyPr/>
                    <a:lstStyle/>
                    <a:p>
                      <a:r>
                        <a:rPr lang="en-US" dirty="0" smtClean="0"/>
                        <a:t>Self-immolation</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370840">
                <a:tc>
                  <a:txBody>
                    <a:bodyPr/>
                    <a:lstStyle/>
                    <a:p>
                      <a:r>
                        <a:rPr lang="en-US" dirty="0" smtClean="0"/>
                        <a:t>Stabbing</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370840">
                <a:tc>
                  <a:txBody>
                    <a:bodyPr/>
                    <a:lstStyle/>
                    <a:p>
                      <a:r>
                        <a:rPr lang="en-US" dirty="0" smtClean="0"/>
                        <a:t>Suffocation</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370840">
                <a:tc>
                  <a:txBody>
                    <a:bodyPr/>
                    <a:lstStyle/>
                    <a:p>
                      <a:r>
                        <a:rPr lang="en-US" dirty="0" smtClean="0"/>
                        <a:t>Train</a:t>
                      </a:r>
                      <a:endParaRPr lang="en-US" dirty="0"/>
                    </a:p>
                  </a:txBody>
                  <a:tcPr/>
                </a:tc>
                <a:tc>
                  <a:txBody>
                    <a:bodyPr/>
                    <a:lstStyle/>
                    <a:p>
                      <a:r>
                        <a:rPr lang="en-US" dirty="0" smtClean="0"/>
                        <a:t>6</a:t>
                      </a:r>
                      <a:endParaRPr lang="en-US" dirty="0"/>
                    </a:p>
                  </a:txBody>
                  <a:tcPr/>
                </a:tc>
                <a:tc>
                  <a:txBody>
                    <a:bodyPr/>
                    <a:lstStyle/>
                    <a:p>
                      <a:r>
                        <a:rPr lang="en-US" dirty="0" smtClean="0"/>
                        <a:t>6</a:t>
                      </a:r>
                      <a:endParaRPr lang="en-US" dirty="0"/>
                    </a:p>
                  </a:txBody>
                  <a:tcPr/>
                </a:tc>
              </a:tr>
              <a:tr h="370840">
                <a:tc>
                  <a:txBody>
                    <a:bodyPr/>
                    <a:lstStyle/>
                    <a:p>
                      <a:r>
                        <a:rPr lang="en-US" dirty="0" smtClean="0"/>
                        <a:t>Unknown</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r>
            </a:tbl>
          </a:graphicData>
        </a:graphic>
      </p:graphicFrame>
      <p:sp>
        <p:nvSpPr>
          <p:cNvPr id="9" name="TextBox 8"/>
          <p:cNvSpPr txBox="1"/>
          <p:nvPr/>
        </p:nvSpPr>
        <p:spPr>
          <a:xfrm>
            <a:off x="746125" y="156845"/>
            <a:ext cx="6096000" cy="369332"/>
          </a:xfrm>
          <a:prstGeom prst="rect">
            <a:avLst/>
          </a:prstGeom>
          <a:noFill/>
        </p:spPr>
        <p:txBody>
          <a:bodyPr wrap="square" rtlCol="0">
            <a:spAutoFit/>
          </a:bodyPr>
          <a:lstStyle/>
          <a:p>
            <a:r>
              <a:rPr lang="en-US" dirty="0" smtClean="0"/>
              <a:t>		</a:t>
            </a:r>
            <a:r>
              <a:rPr lang="en-US" b="1" dirty="0" smtClean="0">
                <a:solidFill>
                  <a:srgbClr val="990000"/>
                </a:solidFill>
              </a:rPr>
              <a:t>Means of Suicide</a:t>
            </a:r>
            <a:endParaRPr lang="en-US" b="1" dirty="0">
              <a:solidFill>
                <a:srgbClr val="990000"/>
              </a:solidFill>
            </a:endParaRPr>
          </a:p>
        </p:txBody>
      </p:sp>
    </p:spTree>
    <p:extLst>
      <p:ext uri="{BB962C8B-B14F-4D97-AF65-F5344CB8AC3E}">
        <p14:creationId xmlns:p14="http://schemas.microsoft.com/office/powerpoint/2010/main" xmlns="" val="2672702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3360490110"/>
              </p:ext>
            </p:extLst>
          </p:nvPr>
        </p:nvGraphicFramePr>
        <p:xfrm>
          <a:off x="381000" y="976631"/>
          <a:ext cx="6096000" cy="52476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Diagnosis</a:t>
                      </a:r>
                      <a:endParaRPr lang="en-US" dirty="0"/>
                    </a:p>
                  </a:txBody>
                  <a:tcPr/>
                </a:tc>
                <a:tc>
                  <a:txBody>
                    <a:bodyPr/>
                    <a:lstStyle/>
                    <a:p>
                      <a:r>
                        <a:rPr lang="en-US" dirty="0" smtClean="0"/>
                        <a:t>Number</a:t>
                      </a:r>
                      <a:r>
                        <a:rPr lang="en-US" baseline="0" dirty="0" smtClean="0"/>
                        <a:t> of patients</a:t>
                      </a:r>
                      <a:endParaRPr lang="en-US" dirty="0"/>
                    </a:p>
                  </a:txBody>
                  <a:tcPr/>
                </a:tc>
              </a:tr>
              <a:tr h="370840">
                <a:tc>
                  <a:txBody>
                    <a:bodyPr/>
                    <a:lstStyle/>
                    <a:p>
                      <a:r>
                        <a:rPr lang="en-US" dirty="0" smtClean="0"/>
                        <a:t>No diagnosis</a:t>
                      </a:r>
                      <a:endParaRPr lang="en-US" dirty="0"/>
                    </a:p>
                  </a:txBody>
                  <a:tcPr/>
                </a:tc>
                <a:tc>
                  <a:txBody>
                    <a:bodyPr/>
                    <a:lstStyle/>
                    <a:p>
                      <a:r>
                        <a:rPr lang="en-US" dirty="0" smtClean="0"/>
                        <a:t>133</a:t>
                      </a:r>
                    </a:p>
                  </a:txBody>
                  <a:tcPr/>
                </a:tc>
              </a:tr>
              <a:tr h="370840">
                <a:tc>
                  <a:txBody>
                    <a:bodyPr/>
                    <a:lstStyle/>
                    <a:p>
                      <a:r>
                        <a:rPr lang="en-US" dirty="0" smtClean="0"/>
                        <a:t>Major</a:t>
                      </a:r>
                      <a:r>
                        <a:rPr lang="en-US" baseline="0" dirty="0" smtClean="0"/>
                        <a:t> Depressive Disorder</a:t>
                      </a:r>
                      <a:endParaRPr lang="en-US" dirty="0"/>
                    </a:p>
                  </a:txBody>
                  <a:tcPr/>
                </a:tc>
                <a:tc>
                  <a:txBody>
                    <a:bodyPr/>
                    <a:lstStyle/>
                    <a:p>
                      <a:r>
                        <a:rPr lang="en-US" dirty="0" smtClean="0"/>
                        <a:t>45</a:t>
                      </a:r>
                      <a:endParaRPr lang="en-US" dirty="0"/>
                    </a:p>
                  </a:txBody>
                  <a:tcPr/>
                </a:tc>
              </a:tr>
              <a:tr h="370840">
                <a:tc>
                  <a:txBody>
                    <a:bodyPr/>
                    <a:lstStyle/>
                    <a:p>
                      <a:r>
                        <a:rPr lang="en-US" dirty="0" smtClean="0"/>
                        <a:t>Bipolar Disorder</a:t>
                      </a:r>
                      <a:endParaRPr lang="en-US" dirty="0"/>
                    </a:p>
                  </a:txBody>
                  <a:tcPr/>
                </a:tc>
                <a:tc>
                  <a:txBody>
                    <a:bodyPr/>
                    <a:lstStyle/>
                    <a:p>
                      <a:r>
                        <a:rPr lang="en-US" dirty="0" smtClean="0"/>
                        <a:t>8</a:t>
                      </a:r>
                      <a:endParaRPr lang="en-US" dirty="0"/>
                    </a:p>
                  </a:txBody>
                  <a:tcPr/>
                </a:tc>
              </a:tr>
              <a:tr h="370840">
                <a:tc>
                  <a:txBody>
                    <a:bodyPr/>
                    <a:lstStyle/>
                    <a:p>
                      <a:r>
                        <a:rPr lang="en-US" dirty="0" smtClean="0"/>
                        <a:t>Schizophrenia</a:t>
                      </a:r>
                    </a:p>
                  </a:txBody>
                  <a:tcPr/>
                </a:tc>
                <a:tc>
                  <a:txBody>
                    <a:bodyPr/>
                    <a:lstStyle/>
                    <a:p>
                      <a:r>
                        <a:rPr lang="en-US" dirty="0" smtClean="0"/>
                        <a:t>5</a:t>
                      </a:r>
                    </a:p>
                  </a:txBody>
                  <a:tcPr/>
                </a:tc>
              </a:tr>
              <a:tr h="370840">
                <a:tc>
                  <a:txBody>
                    <a:bodyPr/>
                    <a:lstStyle/>
                    <a:p>
                      <a:r>
                        <a:rPr lang="en-US" dirty="0" smtClean="0"/>
                        <a:t>PTSD</a:t>
                      </a:r>
                    </a:p>
                  </a:txBody>
                  <a:tcPr/>
                </a:tc>
                <a:tc>
                  <a:txBody>
                    <a:bodyPr/>
                    <a:lstStyle/>
                    <a:p>
                      <a:r>
                        <a:rPr lang="en-US" dirty="0" smtClean="0"/>
                        <a:t>4</a:t>
                      </a:r>
                      <a:endParaRPr lang="en-US" dirty="0"/>
                    </a:p>
                  </a:txBody>
                  <a:tcPr/>
                </a:tc>
              </a:tr>
              <a:tr h="370840">
                <a:tc>
                  <a:txBody>
                    <a:bodyPr/>
                    <a:lstStyle/>
                    <a:p>
                      <a:r>
                        <a:rPr lang="en-US" dirty="0" smtClean="0"/>
                        <a:t>Borderline Personality Disorder</a:t>
                      </a:r>
                    </a:p>
                    <a:p>
                      <a:endParaRPr lang="en-US" dirty="0" smtClean="0"/>
                    </a:p>
                  </a:txBody>
                  <a:tcPr/>
                </a:tc>
                <a:tc>
                  <a:txBody>
                    <a:bodyPr/>
                    <a:lstStyle/>
                    <a:p>
                      <a:r>
                        <a:rPr lang="en-US" dirty="0" smtClean="0"/>
                        <a:t>4</a:t>
                      </a:r>
                      <a:endParaRPr lang="en-US" dirty="0"/>
                    </a:p>
                  </a:txBody>
                  <a:tcPr/>
                </a:tc>
              </a:tr>
              <a:tr h="370840">
                <a:tc>
                  <a:txBody>
                    <a:bodyPr/>
                    <a:lstStyle/>
                    <a:p>
                      <a:r>
                        <a:rPr lang="en-US" dirty="0" smtClean="0"/>
                        <a:t>Antisocial personality disorder</a:t>
                      </a:r>
                    </a:p>
                  </a:txBody>
                  <a:tcPr/>
                </a:tc>
                <a:tc>
                  <a:txBody>
                    <a:bodyPr/>
                    <a:lstStyle/>
                    <a:p>
                      <a:r>
                        <a:rPr lang="en-US" dirty="0" smtClean="0"/>
                        <a:t>0</a:t>
                      </a:r>
                      <a:endParaRPr lang="en-US" dirty="0"/>
                    </a:p>
                  </a:txBody>
                  <a:tcPr/>
                </a:tc>
              </a:tr>
              <a:tr h="370840">
                <a:tc>
                  <a:txBody>
                    <a:bodyPr/>
                    <a:lstStyle/>
                    <a:p>
                      <a:r>
                        <a:rPr lang="en-US" dirty="0" smtClean="0"/>
                        <a:t>Substance</a:t>
                      </a:r>
                      <a:r>
                        <a:rPr lang="en-US" baseline="0" dirty="0" smtClean="0"/>
                        <a:t> Use disorder</a:t>
                      </a:r>
                      <a:endParaRPr lang="en-US" dirty="0" smtClean="0"/>
                    </a:p>
                  </a:txBody>
                  <a:tcPr/>
                </a:tc>
                <a:tc>
                  <a:txBody>
                    <a:bodyPr/>
                    <a:lstStyle/>
                    <a:p>
                      <a:r>
                        <a:rPr lang="en-US" dirty="0" smtClean="0"/>
                        <a:t>29</a:t>
                      </a:r>
                      <a:endParaRPr lang="en-US" dirty="0"/>
                    </a:p>
                  </a:txBody>
                  <a:tcPr/>
                </a:tc>
              </a:tr>
              <a:tr h="300990">
                <a:tc>
                  <a:txBody>
                    <a:bodyPr/>
                    <a:lstStyle/>
                    <a:p>
                      <a:r>
                        <a:rPr lang="en-US" dirty="0" smtClean="0"/>
                        <a:t>GAD</a:t>
                      </a:r>
                    </a:p>
                  </a:txBody>
                  <a:tcPr/>
                </a:tc>
                <a:tc>
                  <a:txBody>
                    <a:bodyPr/>
                    <a:lstStyle/>
                    <a:p>
                      <a:r>
                        <a:rPr lang="en-US" dirty="0" smtClean="0"/>
                        <a:t>10</a:t>
                      </a:r>
                      <a:endParaRPr lang="en-US" dirty="0"/>
                    </a:p>
                  </a:txBody>
                  <a:tcPr/>
                </a:tc>
              </a:tr>
              <a:tr h="300990">
                <a:tc>
                  <a:txBody>
                    <a:bodyPr/>
                    <a:lstStyle/>
                    <a:p>
                      <a:r>
                        <a:rPr lang="en-US" dirty="0" smtClean="0"/>
                        <a:t>Other</a:t>
                      </a:r>
                    </a:p>
                  </a:txBody>
                  <a:tcPr/>
                </a:tc>
                <a:tc>
                  <a:txBody>
                    <a:bodyPr/>
                    <a:lstStyle/>
                    <a:p>
                      <a:r>
                        <a:rPr lang="en-US" dirty="0" smtClean="0"/>
                        <a:t>8</a:t>
                      </a:r>
                      <a:endParaRPr lang="en-US" dirty="0"/>
                    </a:p>
                  </a:txBody>
                  <a:tcPr/>
                </a:tc>
              </a:tr>
              <a:tr h="300990">
                <a:tc>
                  <a:txBody>
                    <a:bodyPr/>
                    <a:lstStyle/>
                    <a:p>
                      <a:endParaRPr lang="en-US" dirty="0" smtClean="0"/>
                    </a:p>
                  </a:txBody>
                  <a:tcPr/>
                </a:tc>
                <a:tc>
                  <a:txBody>
                    <a:bodyPr/>
                    <a:lstStyle/>
                    <a:p>
                      <a:endParaRPr lang="en-US" dirty="0"/>
                    </a:p>
                  </a:txBody>
                  <a:tcPr/>
                </a:tc>
              </a:tr>
            </a:tbl>
          </a:graphicData>
        </a:graphic>
      </p:graphicFrame>
      <p:sp>
        <p:nvSpPr>
          <p:cNvPr id="6" name="TextBox 5"/>
          <p:cNvSpPr txBox="1"/>
          <p:nvPr/>
        </p:nvSpPr>
        <p:spPr>
          <a:xfrm>
            <a:off x="857250" y="238125"/>
            <a:ext cx="5334000" cy="461665"/>
          </a:xfrm>
          <a:prstGeom prst="rect">
            <a:avLst/>
          </a:prstGeom>
          <a:noFill/>
        </p:spPr>
        <p:txBody>
          <a:bodyPr wrap="square" rtlCol="0">
            <a:spAutoFit/>
          </a:bodyPr>
          <a:lstStyle/>
          <a:p>
            <a:r>
              <a:rPr lang="en-US" dirty="0"/>
              <a:t> </a:t>
            </a:r>
            <a:r>
              <a:rPr lang="en-US" dirty="0" smtClean="0"/>
              <a:t>        </a:t>
            </a:r>
            <a:r>
              <a:rPr lang="en-US" sz="2400" b="1" dirty="0" smtClean="0">
                <a:solidFill>
                  <a:srgbClr val="990000"/>
                </a:solidFill>
              </a:rPr>
              <a:t>Frequency by Diagnoses</a:t>
            </a:r>
            <a:endParaRPr lang="en-US" sz="2400" b="1" dirty="0">
              <a:solidFill>
                <a:srgbClr val="990000"/>
              </a:solidFill>
            </a:endParaRPr>
          </a:p>
        </p:txBody>
      </p:sp>
    </p:spTree>
    <p:extLst>
      <p:ext uri="{BB962C8B-B14F-4D97-AF65-F5344CB8AC3E}">
        <p14:creationId xmlns:p14="http://schemas.microsoft.com/office/powerpoint/2010/main" xmlns="" val="2576209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6508377" cy="1143000"/>
          </a:xfrm>
        </p:spPr>
        <p:txBody>
          <a:bodyPr/>
          <a:lstStyle/>
          <a:p>
            <a:r>
              <a:rPr lang="en-US" dirty="0" smtClean="0"/>
              <a:t>      </a:t>
            </a:r>
            <a:r>
              <a:rPr lang="en-US" b="1" dirty="0" smtClean="0"/>
              <a:t>Prior Suicide Attempts</a:t>
            </a:r>
            <a:endParaRPr lang="en-US" b="1" dirty="0"/>
          </a:p>
        </p:txBody>
      </p:sp>
      <p:sp>
        <p:nvSpPr>
          <p:cNvPr id="3" name="Content Placeholder 2"/>
          <p:cNvSpPr>
            <a:spLocks noGrp="1"/>
          </p:cNvSpPr>
          <p:nvPr>
            <p:ph idx="1"/>
          </p:nvPr>
        </p:nvSpPr>
        <p:spPr/>
        <p:txBody>
          <a:bodyPr/>
          <a:lstStyle/>
          <a:p>
            <a:r>
              <a:rPr lang="en-US" dirty="0"/>
              <a:t> </a:t>
            </a:r>
          </a:p>
        </p:txBody>
      </p:sp>
      <p:graphicFrame>
        <p:nvGraphicFramePr>
          <p:cNvPr id="4" name="Table 3"/>
          <p:cNvGraphicFramePr>
            <a:graphicFrameLocks noGrp="1"/>
          </p:cNvGraphicFramePr>
          <p:nvPr>
            <p:extLst>
              <p:ext uri="{D42A27DB-BD31-4B8C-83A1-F6EECF244321}">
                <p14:modId xmlns:p14="http://schemas.microsoft.com/office/powerpoint/2010/main" xmlns="" val="1524671013"/>
              </p:ext>
            </p:extLst>
          </p:nvPr>
        </p:nvGraphicFramePr>
        <p:xfrm>
          <a:off x="1044573" y="1476375"/>
          <a:ext cx="6083301" cy="4595875"/>
        </p:xfrm>
        <a:graphic>
          <a:graphicData uri="http://schemas.openxmlformats.org/drawingml/2006/table">
            <a:tbl>
              <a:tblPr firstRow="1" bandRow="1">
                <a:tableStyleId>{5C22544A-7EE6-4342-B048-85BDC9FD1C3A}</a:tableStyleId>
              </a:tblPr>
              <a:tblGrid>
                <a:gridCol w="2223429"/>
                <a:gridCol w="2294578"/>
                <a:gridCol w="1565294"/>
              </a:tblGrid>
              <a:tr h="609385">
                <a:tc>
                  <a:txBody>
                    <a:bodyPr/>
                    <a:lstStyle/>
                    <a:p>
                      <a:r>
                        <a:rPr lang="en-US" dirty="0" smtClean="0"/>
                        <a:t>Number</a:t>
                      </a:r>
                      <a:r>
                        <a:rPr lang="en-US" baseline="0" dirty="0" smtClean="0"/>
                        <a:t> of Priors</a:t>
                      </a:r>
                      <a:endParaRPr lang="en-US" dirty="0"/>
                    </a:p>
                  </a:txBody>
                  <a:tcPr/>
                </a:tc>
                <a:tc>
                  <a:txBody>
                    <a:bodyPr/>
                    <a:lstStyle/>
                    <a:p>
                      <a:r>
                        <a:rPr lang="en-US" dirty="0" smtClean="0"/>
                        <a:t>Frequency</a:t>
                      </a:r>
                      <a:endParaRPr lang="en-US" dirty="0"/>
                    </a:p>
                  </a:txBody>
                  <a:tcPr/>
                </a:tc>
                <a:tc>
                  <a:txBody>
                    <a:bodyPr/>
                    <a:lstStyle/>
                    <a:p>
                      <a:r>
                        <a:rPr lang="en-US" dirty="0" smtClean="0"/>
                        <a:t>Percent</a:t>
                      </a:r>
                      <a:endParaRPr lang="en-US" dirty="0"/>
                    </a:p>
                  </a:txBody>
                  <a:tcPr/>
                </a:tc>
              </a:tr>
              <a:tr h="444296">
                <a:tc>
                  <a:txBody>
                    <a:bodyPr/>
                    <a:lstStyle/>
                    <a:p>
                      <a:r>
                        <a:rPr lang="en-US" dirty="0" smtClean="0"/>
                        <a:t>0</a:t>
                      </a:r>
                      <a:endParaRPr lang="en-US" dirty="0"/>
                    </a:p>
                  </a:txBody>
                  <a:tcPr/>
                </a:tc>
                <a:tc>
                  <a:txBody>
                    <a:bodyPr/>
                    <a:lstStyle/>
                    <a:p>
                      <a:r>
                        <a:rPr lang="en-US" dirty="0" smtClean="0"/>
                        <a:t>177</a:t>
                      </a:r>
                      <a:endParaRPr lang="en-US" dirty="0"/>
                    </a:p>
                  </a:txBody>
                  <a:tcPr/>
                </a:tc>
                <a:tc>
                  <a:txBody>
                    <a:bodyPr/>
                    <a:lstStyle/>
                    <a:p>
                      <a:r>
                        <a:rPr lang="en-US" dirty="0" smtClean="0"/>
                        <a:t>85.9</a:t>
                      </a:r>
                      <a:endParaRPr lang="en-US" dirty="0"/>
                    </a:p>
                  </a:txBody>
                  <a:tcPr/>
                </a:tc>
              </a:tr>
              <a:tr h="444296">
                <a:tc>
                  <a:txBody>
                    <a:bodyPr/>
                    <a:lstStyle/>
                    <a:p>
                      <a:r>
                        <a:rPr lang="en-US" dirty="0" smtClean="0"/>
                        <a:t>1</a:t>
                      </a:r>
                      <a:endParaRPr lang="en-US" dirty="0"/>
                    </a:p>
                  </a:txBody>
                  <a:tcPr/>
                </a:tc>
                <a:tc>
                  <a:txBody>
                    <a:bodyPr/>
                    <a:lstStyle/>
                    <a:p>
                      <a:r>
                        <a:rPr lang="en-US" dirty="0" smtClean="0"/>
                        <a:t>16</a:t>
                      </a:r>
                      <a:endParaRPr lang="en-US" dirty="0"/>
                    </a:p>
                  </a:txBody>
                  <a:tcPr/>
                </a:tc>
                <a:tc>
                  <a:txBody>
                    <a:bodyPr/>
                    <a:lstStyle/>
                    <a:p>
                      <a:r>
                        <a:rPr lang="en-US" dirty="0" smtClean="0"/>
                        <a:t>7.8</a:t>
                      </a:r>
                      <a:endParaRPr lang="en-US" dirty="0"/>
                    </a:p>
                  </a:txBody>
                  <a:tcPr/>
                </a:tc>
              </a:tr>
              <a:tr h="444296">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444296">
                <a:tc>
                  <a:txBody>
                    <a:bodyPr/>
                    <a:lstStyle/>
                    <a:p>
                      <a:r>
                        <a:rPr lang="en-US" dirty="0" smtClean="0"/>
                        <a:t>3</a:t>
                      </a:r>
                      <a:endParaRPr lang="en-US" dirty="0"/>
                    </a:p>
                  </a:txBody>
                  <a:tcPr/>
                </a:tc>
                <a:tc>
                  <a:txBody>
                    <a:bodyPr/>
                    <a:lstStyle/>
                    <a:p>
                      <a:r>
                        <a:rPr lang="en-US" dirty="0" smtClean="0"/>
                        <a:t>6</a:t>
                      </a:r>
                      <a:endParaRPr lang="en-US" dirty="0"/>
                    </a:p>
                  </a:txBody>
                  <a:tcPr/>
                </a:tc>
                <a:tc>
                  <a:txBody>
                    <a:bodyPr/>
                    <a:lstStyle/>
                    <a:p>
                      <a:r>
                        <a:rPr lang="en-US" dirty="0" smtClean="0"/>
                        <a:t>2.9</a:t>
                      </a:r>
                      <a:endParaRPr lang="en-US" dirty="0"/>
                    </a:p>
                  </a:txBody>
                  <a:tcPr/>
                </a:tc>
              </a:tr>
              <a:tr h="444296">
                <a:tc>
                  <a:txBody>
                    <a:bodyPr/>
                    <a:lstStyle/>
                    <a:p>
                      <a:r>
                        <a:rPr lang="en-US" dirty="0" smtClean="0"/>
                        <a:t>4</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444296">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0.5</a:t>
                      </a:r>
                      <a:endParaRPr lang="en-US" dirty="0"/>
                    </a:p>
                  </a:txBody>
                  <a:tcPr/>
                </a:tc>
              </a:tr>
              <a:tr h="444296">
                <a:tc>
                  <a:txBody>
                    <a:bodyPr/>
                    <a:lstStyle/>
                    <a:p>
                      <a:r>
                        <a:rPr lang="en-US" dirty="0" smtClean="0"/>
                        <a:t>6</a:t>
                      </a:r>
                      <a:endParaRPr lang="en-US" dirty="0"/>
                    </a:p>
                  </a:txBody>
                  <a:tcPr/>
                </a:tc>
                <a:tc>
                  <a:txBody>
                    <a:bodyPr/>
                    <a:lstStyle/>
                    <a:p>
                      <a:endParaRPr lang="en-US" dirty="0"/>
                    </a:p>
                  </a:txBody>
                  <a:tcPr/>
                </a:tc>
                <a:tc>
                  <a:txBody>
                    <a:bodyPr/>
                    <a:lstStyle/>
                    <a:p>
                      <a:endParaRPr lang="en-US"/>
                    </a:p>
                  </a:txBody>
                  <a:tcPr/>
                </a:tc>
              </a:tr>
              <a:tr h="438209">
                <a:tc>
                  <a:txBody>
                    <a:bodyPr/>
                    <a:lstStyle/>
                    <a:p>
                      <a:r>
                        <a:rPr lang="en-US" dirty="0" smtClean="0"/>
                        <a:t>7</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r h="438209">
                <a:tc>
                  <a:txBody>
                    <a:bodyPr/>
                    <a:lstStyle/>
                    <a:p>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1.0</a:t>
                      </a:r>
                      <a:endParaRPr lang="en-US" dirty="0"/>
                    </a:p>
                  </a:txBody>
                  <a:tcPr/>
                </a:tc>
              </a:tr>
            </a:tbl>
          </a:graphicData>
        </a:graphic>
      </p:graphicFrame>
    </p:spTree>
    <p:extLst>
      <p:ext uri="{BB962C8B-B14F-4D97-AF65-F5344CB8AC3E}">
        <p14:creationId xmlns:p14="http://schemas.microsoft.com/office/powerpoint/2010/main" xmlns="" val="1180618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xmlns="" val="2859851748"/>
              </p:ext>
            </p:extLst>
          </p:nvPr>
        </p:nvGraphicFramePr>
        <p:xfrm>
          <a:off x="507996" y="4286250"/>
          <a:ext cx="4508502" cy="2327458"/>
        </p:xfrm>
        <a:graphic>
          <a:graphicData uri="http://schemas.openxmlformats.org/drawingml/2006/table">
            <a:tbl>
              <a:tblPr firstRow="1" bandRow="1">
                <a:tableStyleId>{5C22544A-7EE6-4342-B048-85BDC9FD1C3A}</a:tableStyleId>
              </a:tblPr>
              <a:tblGrid>
                <a:gridCol w="2254251"/>
                <a:gridCol w="2254251"/>
              </a:tblGrid>
              <a:tr h="730068">
                <a:tc>
                  <a:txBody>
                    <a:bodyPr/>
                    <a:lstStyle/>
                    <a:p>
                      <a:r>
                        <a:rPr lang="en-US" dirty="0" smtClean="0"/>
                        <a:t>Patient with both </a:t>
                      </a:r>
                      <a:r>
                        <a:rPr lang="en-US" dirty="0" err="1" smtClean="0"/>
                        <a:t>MDD+Borderline</a:t>
                      </a:r>
                      <a:r>
                        <a:rPr lang="en-US" dirty="0" smtClean="0"/>
                        <a:t> Personality </a:t>
                      </a:r>
                      <a:endParaRPr lang="en-US" dirty="0"/>
                    </a:p>
                  </a:txBody>
                  <a:tcPr/>
                </a:tc>
                <a:tc>
                  <a:txBody>
                    <a:bodyPr/>
                    <a:lstStyle/>
                    <a:p>
                      <a:r>
                        <a:rPr lang="en-US" dirty="0" smtClean="0"/>
                        <a:t>Number of attempts</a:t>
                      </a:r>
                      <a:endParaRPr lang="en-US" dirty="0"/>
                    </a:p>
                  </a:txBody>
                  <a:tcPr/>
                </a:tc>
              </a:tr>
              <a:tr h="422976">
                <a:tc>
                  <a:txBody>
                    <a:bodyPr/>
                    <a:lstStyle/>
                    <a:p>
                      <a:r>
                        <a:rPr lang="en-US" dirty="0" smtClean="0"/>
                        <a:t>1</a:t>
                      </a:r>
                    </a:p>
                  </a:txBody>
                  <a:tcPr/>
                </a:tc>
                <a:tc>
                  <a:txBody>
                    <a:bodyPr/>
                    <a:lstStyle/>
                    <a:p>
                      <a:r>
                        <a:rPr lang="en-US" dirty="0" smtClean="0"/>
                        <a:t>8</a:t>
                      </a:r>
                      <a:endParaRPr lang="en-US" dirty="0"/>
                    </a:p>
                  </a:txBody>
                  <a:tcPr/>
                </a:tc>
              </a:tr>
              <a:tr h="567106">
                <a:tc>
                  <a:txBody>
                    <a:bodyPr/>
                    <a:lstStyle/>
                    <a:p>
                      <a:r>
                        <a:rPr lang="en-US" dirty="0" smtClean="0"/>
                        <a:t>2</a:t>
                      </a:r>
                      <a:endParaRPr lang="en-US" dirty="0"/>
                    </a:p>
                  </a:txBody>
                  <a:tcPr/>
                </a:tc>
                <a:tc>
                  <a:txBody>
                    <a:bodyPr/>
                    <a:lstStyle/>
                    <a:p>
                      <a:r>
                        <a:rPr lang="en-US" dirty="0" smtClean="0"/>
                        <a:t>5</a:t>
                      </a:r>
                      <a:endParaRPr lang="en-US" dirty="0"/>
                    </a:p>
                  </a:txBody>
                  <a:tcPr/>
                </a:tc>
              </a:tr>
              <a:tr h="422976">
                <a:tc>
                  <a:txBody>
                    <a:bodyPr/>
                    <a:lstStyle/>
                    <a:p>
                      <a:r>
                        <a:rPr lang="en-US" dirty="0" smtClean="0"/>
                        <a:t>3</a:t>
                      </a:r>
                      <a:endParaRPr lang="en-US" dirty="0"/>
                    </a:p>
                  </a:txBody>
                  <a:tcPr/>
                </a:tc>
                <a:tc>
                  <a:txBody>
                    <a:bodyPr/>
                    <a:lstStyle/>
                    <a:p>
                      <a:r>
                        <a:rPr lang="en-US" dirty="0" smtClean="0"/>
                        <a:t>4</a:t>
                      </a:r>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2160049841"/>
              </p:ext>
            </p:extLst>
          </p:nvPr>
        </p:nvGraphicFramePr>
        <p:xfrm>
          <a:off x="333375" y="682625"/>
          <a:ext cx="6096000" cy="3327400"/>
        </p:xfrm>
        <a:graphic>
          <a:graphicData uri="http://schemas.openxmlformats.org/drawingml/2006/table">
            <a:tbl>
              <a:tblPr firstRow="1" bandRow="1">
                <a:tableStyleId>{5C22544A-7EE6-4342-B048-85BDC9FD1C3A}</a:tableStyleId>
              </a:tblPr>
              <a:tblGrid>
                <a:gridCol w="2032000"/>
                <a:gridCol w="2032000"/>
                <a:gridCol w="2032000"/>
              </a:tblGrid>
              <a:tr h="0">
                <a:tc>
                  <a:txBody>
                    <a:bodyPr/>
                    <a:lstStyle/>
                    <a:p>
                      <a:r>
                        <a:rPr lang="en-US" dirty="0" smtClean="0"/>
                        <a:t>Diagnosis</a:t>
                      </a:r>
                      <a:endParaRPr lang="en-US" dirty="0"/>
                    </a:p>
                  </a:txBody>
                  <a:tcPr/>
                </a:tc>
                <a:tc>
                  <a:txBody>
                    <a:bodyPr/>
                    <a:lstStyle/>
                    <a:p>
                      <a:r>
                        <a:rPr lang="en-US" dirty="0" smtClean="0"/>
                        <a:t>No prior</a:t>
                      </a:r>
                      <a:endParaRPr lang="en-US" dirty="0"/>
                    </a:p>
                  </a:txBody>
                  <a:tcPr/>
                </a:tc>
                <a:tc>
                  <a:txBody>
                    <a:bodyPr/>
                    <a:lstStyle/>
                    <a:p>
                      <a:r>
                        <a:rPr lang="en-US" dirty="0" smtClean="0"/>
                        <a:t>1 or</a:t>
                      </a:r>
                      <a:r>
                        <a:rPr lang="en-US" baseline="0" dirty="0" smtClean="0"/>
                        <a:t> more priors</a:t>
                      </a:r>
                      <a:endParaRPr lang="en-US" dirty="0"/>
                    </a:p>
                  </a:txBody>
                  <a:tcPr/>
                </a:tc>
              </a:tr>
              <a:tr h="370840">
                <a:tc>
                  <a:txBody>
                    <a:bodyPr/>
                    <a:lstStyle/>
                    <a:p>
                      <a:r>
                        <a:rPr lang="en-US" dirty="0" smtClean="0"/>
                        <a:t>MDD</a:t>
                      </a:r>
                      <a:endParaRPr lang="en-US" dirty="0"/>
                    </a:p>
                  </a:txBody>
                  <a:tcPr/>
                </a:tc>
                <a:tc>
                  <a:txBody>
                    <a:bodyPr/>
                    <a:lstStyle/>
                    <a:p>
                      <a:r>
                        <a:rPr lang="en-US" dirty="0" smtClean="0"/>
                        <a:t>25</a:t>
                      </a:r>
                      <a:endParaRPr lang="en-US" dirty="0"/>
                    </a:p>
                  </a:txBody>
                  <a:tcPr/>
                </a:tc>
                <a:tc>
                  <a:txBody>
                    <a:bodyPr/>
                    <a:lstStyle/>
                    <a:p>
                      <a:r>
                        <a:rPr lang="en-US" dirty="0" smtClean="0"/>
                        <a:t>20</a:t>
                      </a:r>
                      <a:endParaRPr lang="en-US" dirty="0"/>
                    </a:p>
                  </a:txBody>
                  <a:tcPr/>
                </a:tc>
              </a:tr>
              <a:tr h="370840">
                <a:tc>
                  <a:txBody>
                    <a:bodyPr/>
                    <a:lstStyle/>
                    <a:p>
                      <a:r>
                        <a:rPr lang="en-US" dirty="0" smtClean="0"/>
                        <a:t>Bipolar disorder</a:t>
                      </a:r>
                      <a:endParaRPr lang="en-US" dirty="0"/>
                    </a:p>
                  </a:txBody>
                  <a:tcPr/>
                </a:tc>
                <a:tc>
                  <a:txBody>
                    <a:bodyPr/>
                    <a:lstStyle/>
                    <a:p>
                      <a:r>
                        <a:rPr lang="en-US" dirty="0" smtClean="0"/>
                        <a:t>4</a:t>
                      </a:r>
                      <a:endParaRPr lang="en-US" dirty="0"/>
                    </a:p>
                  </a:txBody>
                  <a:tcPr/>
                </a:tc>
                <a:tc>
                  <a:txBody>
                    <a:bodyPr/>
                    <a:lstStyle/>
                    <a:p>
                      <a:r>
                        <a:rPr lang="en-US" dirty="0" smtClean="0"/>
                        <a:t>4</a:t>
                      </a:r>
                      <a:endParaRPr lang="en-US" dirty="0"/>
                    </a:p>
                  </a:txBody>
                  <a:tcPr/>
                </a:tc>
              </a:tr>
              <a:tr h="370840">
                <a:tc>
                  <a:txBody>
                    <a:bodyPr/>
                    <a:lstStyle/>
                    <a:p>
                      <a:r>
                        <a:rPr lang="en-US" dirty="0" smtClean="0"/>
                        <a:t>SUD</a:t>
                      </a:r>
                      <a:endParaRPr lang="en-US" dirty="0"/>
                    </a:p>
                  </a:txBody>
                  <a:tcPr/>
                </a:tc>
                <a:tc>
                  <a:txBody>
                    <a:bodyPr/>
                    <a:lstStyle/>
                    <a:p>
                      <a:r>
                        <a:rPr lang="en-US" dirty="0" smtClean="0"/>
                        <a:t>13</a:t>
                      </a:r>
                      <a:endParaRPr lang="en-US" dirty="0"/>
                    </a:p>
                  </a:txBody>
                  <a:tcPr/>
                </a:tc>
                <a:tc>
                  <a:txBody>
                    <a:bodyPr/>
                    <a:lstStyle/>
                    <a:p>
                      <a:r>
                        <a:rPr lang="en-US" dirty="0" smtClean="0"/>
                        <a:t>16</a:t>
                      </a:r>
                      <a:endParaRPr lang="en-US" dirty="0"/>
                    </a:p>
                  </a:txBody>
                  <a:tcPr/>
                </a:tc>
              </a:tr>
              <a:tr h="370840">
                <a:tc>
                  <a:txBody>
                    <a:bodyPr/>
                    <a:lstStyle/>
                    <a:p>
                      <a:r>
                        <a:rPr lang="en-US" dirty="0" smtClean="0"/>
                        <a:t>Schizophrenia</a:t>
                      </a:r>
                      <a:endParaRPr lang="en-US" dirty="0"/>
                    </a:p>
                  </a:txBody>
                  <a:tcPr/>
                </a:tc>
                <a:tc>
                  <a:txBody>
                    <a:bodyPr/>
                    <a:lstStyle/>
                    <a:p>
                      <a:r>
                        <a:rPr lang="en-US" dirty="0" smtClean="0"/>
                        <a:t>3</a:t>
                      </a:r>
                      <a:endParaRPr lang="en-US" dirty="0"/>
                    </a:p>
                  </a:txBody>
                  <a:tcPr/>
                </a:tc>
                <a:tc>
                  <a:txBody>
                    <a:bodyPr/>
                    <a:lstStyle/>
                    <a:p>
                      <a:r>
                        <a:rPr lang="en-US" dirty="0" smtClean="0"/>
                        <a:t>2</a:t>
                      </a:r>
                      <a:endParaRPr lang="en-US" dirty="0"/>
                    </a:p>
                  </a:txBody>
                  <a:tcPr/>
                </a:tc>
              </a:tr>
              <a:tr h="370840">
                <a:tc>
                  <a:txBody>
                    <a:bodyPr/>
                    <a:lstStyle/>
                    <a:p>
                      <a:r>
                        <a:rPr lang="en-US" dirty="0" smtClean="0"/>
                        <a:t>PTSD</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0">
                <a:tc>
                  <a:txBody>
                    <a:bodyPr/>
                    <a:lstStyle/>
                    <a:p>
                      <a:r>
                        <a:rPr lang="en-US" dirty="0" smtClean="0"/>
                        <a:t>Borderline</a:t>
                      </a:r>
                      <a:r>
                        <a:rPr lang="en-US" baseline="0" dirty="0" smtClean="0"/>
                        <a:t> PD</a:t>
                      </a:r>
                      <a:endParaRPr lang="en-US" dirty="0"/>
                    </a:p>
                  </a:txBody>
                  <a:tcPr/>
                </a:tc>
                <a:tc>
                  <a:txBody>
                    <a:bodyPr/>
                    <a:lstStyle/>
                    <a:p>
                      <a:r>
                        <a:rPr lang="en-US" dirty="0" smtClean="0"/>
                        <a:t>0</a:t>
                      </a:r>
                      <a:endParaRPr lang="en-US" dirty="0"/>
                    </a:p>
                  </a:txBody>
                  <a:tcPr/>
                </a:tc>
                <a:tc>
                  <a:txBody>
                    <a:bodyPr/>
                    <a:lstStyle/>
                    <a:p>
                      <a:r>
                        <a:rPr lang="en-US" dirty="0" smtClean="0"/>
                        <a:t>4</a:t>
                      </a:r>
                      <a:endParaRPr lang="en-US" dirty="0"/>
                    </a:p>
                  </a:txBody>
                  <a:tcPr/>
                </a:tc>
              </a:tr>
              <a:tr h="370840">
                <a:tc>
                  <a:txBody>
                    <a:bodyPr/>
                    <a:lstStyle/>
                    <a:p>
                      <a:r>
                        <a:rPr lang="en-US" dirty="0" smtClean="0"/>
                        <a:t>GAD</a:t>
                      </a:r>
                      <a:endParaRPr lang="en-US" dirty="0"/>
                    </a:p>
                  </a:txBody>
                  <a:tcPr/>
                </a:tc>
                <a:tc>
                  <a:txBody>
                    <a:bodyPr/>
                    <a:lstStyle/>
                    <a:p>
                      <a:r>
                        <a:rPr lang="en-US" dirty="0" smtClean="0"/>
                        <a:t>7</a:t>
                      </a:r>
                      <a:endParaRPr lang="en-US" dirty="0"/>
                    </a:p>
                  </a:txBody>
                  <a:tcPr/>
                </a:tc>
                <a:tc>
                  <a:txBody>
                    <a:bodyPr/>
                    <a:lstStyle/>
                    <a:p>
                      <a:r>
                        <a:rPr lang="en-US" dirty="0" smtClean="0"/>
                        <a:t>3</a:t>
                      </a:r>
                      <a:endParaRPr lang="en-US" dirty="0"/>
                    </a:p>
                  </a:txBody>
                  <a:tcPr/>
                </a:tc>
              </a:tr>
              <a:tr h="370840">
                <a:tc>
                  <a:txBody>
                    <a:bodyPr/>
                    <a:lstStyle/>
                    <a:p>
                      <a:r>
                        <a:rPr lang="en-US" dirty="0" smtClean="0"/>
                        <a:t>No diagnosis</a:t>
                      </a:r>
                      <a:endParaRPr lang="en-US" dirty="0"/>
                    </a:p>
                  </a:txBody>
                  <a:tcPr/>
                </a:tc>
                <a:tc>
                  <a:txBody>
                    <a:bodyPr/>
                    <a:lstStyle/>
                    <a:p>
                      <a:r>
                        <a:rPr lang="en-US" dirty="0" smtClean="0"/>
                        <a:t>132</a:t>
                      </a:r>
                      <a:endParaRPr lang="en-US" dirty="0"/>
                    </a:p>
                  </a:txBody>
                  <a:tcPr/>
                </a:tc>
                <a:tc>
                  <a:txBody>
                    <a:bodyPr/>
                    <a:lstStyle/>
                    <a:p>
                      <a:r>
                        <a:rPr lang="en-US" dirty="0" smtClean="0"/>
                        <a:t>1</a:t>
                      </a:r>
                      <a:endParaRPr lang="en-US" dirty="0"/>
                    </a:p>
                  </a:txBody>
                  <a:tcPr/>
                </a:tc>
              </a:tr>
            </a:tbl>
          </a:graphicData>
        </a:graphic>
      </p:graphicFrame>
      <p:sp>
        <p:nvSpPr>
          <p:cNvPr id="9" name="TextBox 8"/>
          <p:cNvSpPr txBox="1"/>
          <p:nvPr/>
        </p:nvSpPr>
        <p:spPr>
          <a:xfrm>
            <a:off x="682621" y="190500"/>
            <a:ext cx="5746754" cy="369332"/>
          </a:xfrm>
          <a:prstGeom prst="rect">
            <a:avLst/>
          </a:prstGeom>
          <a:noFill/>
        </p:spPr>
        <p:txBody>
          <a:bodyPr wrap="square" rtlCol="0">
            <a:spAutoFit/>
          </a:bodyPr>
          <a:lstStyle/>
          <a:p>
            <a:r>
              <a:rPr lang="en-US" dirty="0" smtClean="0"/>
              <a:t>     </a:t>
            </a:r>
            <a:r>
              <a:rPr lang="en-US" b="1" dirty="0" smtClean="0">
                <a:solidFill>
                  <a:schemeClr val="accent1"/>
                </a:solidFill>
              </a:rPr>
              <a:t>Diagnosis and prior suicide attempts</a:t>
            </a:r>
            <a:endParaRPr lang="en-US" b="1" dirty="0">
              <a:solidFill>
                <a:schemeClr val="accent1"/>
              </a:solidFill>
            </a:endParaRPr>
          </a:p>
        </p:txBody>
      </p:sp>
    </p:spTree>
    <p:extLst>
      <p:ext uri="{BB962C8B-B14F-4D97-AF65-F5344CB8AC3E}">
        <p14:creationId xmlns:p14="http://schemas.microsoft.com/office/powerpoint/2010/main" xmlns="" val="2865341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0"/>
            <a:ext cx="5458968" cy="4733738"/>
          </a:xfrm>
        </p:spPr>
        <p:txBody>
          <a:bodyPr>
            <a:normAutofit/>
          </a:bodyPr>
          <a:lstStyle/>
          <a:p>
            <a:r>
              <a:rPr lang="en-US" dirty="0" smtClean="0">
                <a:solidFill>
                  <a:schemeClr val="bg1"/>
                </a:solidFill>
              </a:rPr>
              <a:t>Introduction</a:t>
            </a: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xmlns="" val="202086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949" y="2266950"/>
            <a:ext cx="6508377" cy="1143000"/>
          </a:xfrm>
        </p:spPr>
        <p:txBody>
          <a:bodyPr/>
          <a:lstStyle/>
          <a:p>
            <a:r>
              <a:rPr lang="en-US" dirty="0" smtClean="0"/>
              <a:t>And now the statistically significant results…</a:t>
            </a:r>
            <a:endParaRPr lang="en-US" dirty="0"/>
          </a:p>
        </p:txBody>
      </p:sp>
    </p:spTree>
    <p:extLst>
      <p:ext uri="{BB962C8B-B14F-4D97-AF65-F5344CB8AC3E}">
        <p14:creationId xmlns:p14="http://schemas.microsoft.com/office/powerpoint/2010/main" xmlns="" val="1582337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90675"/>
            <a:ext cx="6508377" cy="3916363"/>
          </a:xfrm>
        </p:spPr>
        <p:txBody>
          <a:bodyPr/>
          <a:lstStyle/>
          <a:p>
            <a:r>
              <a:rPr lang="en-US" dirty="0"/>
              <a:t>Gender: </a:t>
            </a:r>
            <a:r>
              <a:rPr lang="en-US" b="1" dirty="0" smtClean="0"/>
              <a:t>28.5% </a:t>
            </a:r>
            <a:r>
              <a:rPr lang="en-US" dirty="0"/>
              <a:t>of females </a:t>
            </a:r>
            <a:r>
              <a:rPr lang="en-US" dirty="0" smtClean="0"/>
              <a:t>had 1 ore more priors while only </a:t>
            </a:r>
            <a:r>
              <a:rPr lang="en-US" b="1" dirty="0" smtClean="0"/>
              <a:t>9.0</a:t>
            </a:r>
            <a:r>
              <a:rPr lang="en-US" b="1" dirty="0"/>
              <a:t>% </a:t>
            </a:r>
            <a:r>
              <a:rPr lang="en-US" dirty="0"/>
              <a:t>of males had 1 or more priors. This was statistically significant with Fisher’s exact test, p= .004.</a:t>
            </a:r>
          </a:p>
          <a:p>
            <a:r>
              <a:rPr lang="en-US" b="1" dirty="0" smtClean="0"/>
              <a:t>Those diagnosed with Borderline Personality Disorder: </a:t>
            </a:r>
            <a:r>
              <a:rPr lang="en-US" dirty="0"/>
              <a:t>34.8% without BPD had priors, </a:t>
            </a:r>
            <a:r>
              <a:rPr lang="en-US" b="1" dirty="0">
                <a:solidFill>
                  <a:srgbClr val="FF0000"/>
                </a:solidFill>
              </a:rPr>
              <a:t>100.0% </a:t>
            </a:r>
            <a:r>
              <a:rPr lang="en-US" dirty="0"/>
              <a:t>with BPD had priors. P= .019.</a:t>
            </a:r>
          </a:p>
          <a:p>
            <a:r>
              <a:rPr lang="en-US" b="1" dirty="0" smtClean="0"/>
              <a:t>Those diagnosed with Substance Use Disorders: </a:t>
            </a:r>
            <a:r>
              <a:rPr lang="en-US" dirty="0" smtClean="0"/>
              <a:t>24.4</a:t>
            </a:r>
            <a:r>
              <a:rPr lang="en-US" dirty="0"/>
              <a:t>% without SUD had priors, </a:t>
            </a:r>
            <a:r>
              <a:rPr lang="en-US" b="1" dirty="0">
                <a:solidFill>
                  <a:srgbClr val="FF0000"/>
                </a:solidFill>
              </a:rPr>
              <a:t>60.7%</a:t>
            </a:r>
            <a:r>
              <a:rPr lang="en-US" dirty="0"/>
              <a:t> with SUD had priors. P= .003.</a:t>
            </a:r>
          </a:p>
          <a:p>
            <a:endParaRPr lang="en-US" dirty="0"/>
          </a:p>
        </p:txBody>
      </p:sp>
    </p:spTree>
    <p:extLst>
      <p:ext uri="{BB962C8B-B14F-4D97-AF65-F5344CB8AC3E}">
        <p14:creationId xmlns:p14="http://schemas.microsoft.com/office/powerpoint/2010/main" xmlns="" val="310890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	Conclusions</a:t>
            </a:r>
            <a:endParaRPr lang="en-US" dirty="0"/>
          </a:p>
        </p:txBody>
      </p:sp>
      <p:sp>
        <p:nvSpPr>
          <p:cNvPr id="3" name="Content Placeholder 2"/>
          <p:cNvSpPr>
            <a:spLocks noGrp="1"/>
          </p:cNvSpPr>
          <p:nvPr>
            <p:ph idx="1"/>
          </p:nvPr>
        </p:nvSpPr>
        <p:spPr/>
        <p:txBody>
          <a:bodyPr/>
          <a:lstStyle/>
          <a:p>
            <a:r>
              <a:rPr lang="en-US" dirty="0" smtClean="0"/>
              <a:t>There </a:t>
            </a:r>
            <a:r>
              <a:rPr lang="en-US" dirty="0"/>
              <a:t>is a significant increase in the number of suicide attempts prior to completion in patients who have borderline personality disorder or a substance use disorder </a:t>
            </a:r>
            <a:endParaRPr lang="en-US" dirty="0" smtClean="0"/>
          </a:p>
          <a:p>
            <a:r>
              <a:rPr lang="en-US" dirty="0"/>
              <a:t>In fact, every completed suicide who had borderline personality diagnosis had at least one previous suicide attempt </a:t>
            </a:r>
            <a:endParaRPr lang="en-US" dirty="0" smtClean="0"/>
          </a:p>
          <a:p>
            <a:r>
              <a:rPr lang="en-US" dirty="0"/>
              <a:t>Also women significantly have a greater number of suicide attempts when compared to men prior to completion </a:t>
            </a:r>
            <a:endParaRPr lang="en-US" dirty="0" smtClean="0"/>
          </a:p>
          <a:p>
            <a:endParaRPr lang="en-US" dirty="0"/>
          </a:p>
        </p:txBody>
      </p:sp>
    </p:spTree>
    <p:extLst>
      <p:ext uri="{BB962C8B-B14F-4D97-AF65-F5344CB8AC3E}">
        <p14:creationId xmlns:p14="http://schemas.microsoft.com/office/powerpoint/2010/main" xmlns="" val="31488211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146175"/>
            <a:ext cx="6508377" cy="3916363"/>
          </a:xfrm>
        </p:spPr>
        <p:txBody>
          <a:bodyPr>
            <a:normAutofit fontScale="92500" lnSpcReduction="20000"/>
          </a:bodyPr>
          <a:lstStyle/>
          <a:p>
            <a:r>
              <a:rPr lang="en-US" dirty="0"/>
              <a:t>Major Depressive Disorder appeared to be the most frequent diagnoses among suicide completers and percentage of suicide completion via gunshot was far greater than other means of suicide. Surprisingly, in our study, a majority (64.6%) of completed suicides had no established psychiatric diagnosis</a:t>
            </a:r>
            <a:r>
              <a:rPr lang="en-US" dirty="0" smtClean="0"/>
              <a:t>.</a:t>
            </a:r>
          </a:p>
          <a:p>
            <a:endParaRPr lang="en-US" dirty="0"/>
          </a:p>
          <a:p>
            <a:r>
              <a:rPr lang="en-US" dirty="0"/>
              <a:t>Our results imply that better detection of mental illness and treatment of at-risk patients may prevent completed suicides, and that repeated suicide attempts is a serious indicator of eventual successful suicide. </a:t>
            </a:r>
          </a:p>
        </p:txBody>
      </p:sp>
    </p:spTree>
    <p:extLst>
      <p:ext uri="{BB962C8B-B14F-4D97-AF65-F5344CB8AC3E}">
        <p14:creationId xmlns:p14="http://schemas.microsoft.com/office/powerpoint/2010/main" xmlns="" val="20051734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68275"/>
            <a:ext cx="6508377" cy="1143000"/>
          </a:xfrm>
        </p:spPr>
        <p:txBody>
          <a:bodyPr/>
          <a:lstStyle/>
          <a:p>
            <a:r>
              <a:rPr lang="en-US" dirty="0" smtClean="0"/>
              <a:t>	Study Limitations</a:t>
            </a:r>
            <a:endParaRPr lang="en-US" dirty="0"/>
          </a:p>
        </p:txBody>
      </p:sp>
      <p:sp>
        <p:nvSpPr>
          <p:cNvPr id="3" name="Content Placeholder 2"/>
          <p:cNvSpPr>
            <a:spLocks noGrp="1"/>
          </p:cNvSpPr>
          <p:nvPr>
            <p:ph idx="1"/>
          </p:nvPr>
        </p:nvSpPr>
        <p:spPr>
          <a:xfrm>
            <a:off x="457199" y="1606550"/>
            <a:ext cx="6508377" cy="3916363"/>
          </a:xfrm>
        </p:spPr>
        <p:txBody>
          <a:bodyPr/>
          <a:lstStyle/>
          <a:p>
            <a:r>
              <a:rPr lang="en-US" dirty="0" smtClean="0"/>
              <a:t>Data search was limited to one hospital and affiliated behavioral center hospital</a:t>
            </a:r>
          </a:p>
          <a:p>
            <a:r>
              <a:rPr lang="en-US" dirty="0" smtClean="0"/>
              <a:t>Reliability of documentation by practitioners to record number of suicide attempts</a:t>
            </a:r>
          </a:p>
          <a:p>
            <a:r>
              <a:rPr lang="en-US" dirty="0" smtClean="0"/>
              <a:t>Represented Sample Size</a:t>
            </a:r>
          </a:p>
          <a:p>
            <a:endParaRPr lang="en-US" dirty="0" smtClean="0"/>
          </a:p>
          <a:p>
            <a:pPr marL="0" indent="0">
              <a:buNone/>
            </a:pPr>
            <a:endParaRPr lang="en-US" dirty="0" smtClean="0"/>
          </a:p>
          <a:p>
            <a:endParaRPr lang="en-US" dirty="0" smtClean="0"/>
          </a:p>
          <a:p>
            <a:endParaRPr lang="en-US" dirty="0" smtClean="0"/>
          </a:p>
        </p:txBody>
      </p:sp>
    </p:spTree>
    <p:extLst>
      <p:ext uri="{BB962C8B-B14F-4D97-AF65-F5344CB8AC3E}">
        <p14:creationId xmlns:p14="http://schemas.microsoft.com/office/powerpoint/2010/main" xmlns="" val="29514323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research</a:t>
            </a:r>
            <a:endParaRPr lang="en-US" dirty="0"/>
          </a:p>
        </p:txBody>
      </p:sp>
      <p:sp>
        <p:nvSpPr>
          <p:cNvPr id="3" name="Content Placeholder 2"/>
          <p:cNvSpPr>
            <a:spLocks noGrp="1"/>
          </p:cNvSpPr>
          <p:nvPr>
            <p:ph idx="1"/>
          </p:nvPr>
        </p:nvSpPr>
        <p:spPr/>
        <p:txBody>
          <a:bodyPr/>
          <a:lstStyle/>
          <a:p>
            <a:r>
              <a:rPr lang="en-US" dirty="0" smtClean="0"/>
              <a:t>Evaluate the correlation between recent discharge from hospitalization and suicide attempt</a:t>
            </a:r>
          </a:p>
          <a:p>
            <a:r>
              <a:rPr lang="en-US" dirty="0" smtClean="0"/>
              <a:t>Investigate relationships between co-occurring disorders and number of suicide attempts </a:t>
            </a:r>
          </a:p>
          <a:p>
            <a:r>
              <a:rPr lang="en-US" dirty="0" smtClean="0"/>
              <a:t>Compare  similar data of completed suicides in other counties with Fresno County</a:t>
            </a:r>
            <a:endParaRPr lang="en-US" dirty="0"/>
          </a:p>
        </p:txBody>
      </p:sp>
    </p:spTree>
    <p:extLst>
      <p:ext uri="{BB962C8B-B14F-4D97-AF65-F5344CB8AC3E}">
        <p14:creationId xmlns:p14="http://schemas.microsoft.com/office/powerpoint/2010/main" xmlns="" val="33164566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4775"/>
            <a:ext cx="6508377" cy="1143000"/>
          </a:xfrm>
        </p:spPr>
        <p:txBody>
          <a:bodyPr/>
          <a:lstStyle/>
          <a:p>
            <a:r>
              <a:rPr lang="en-US" dirty="0" smtClean="0"/>
              <a:t>Bibliography</a:t>
            </a:r>
            <a:endParaRPr lang="en-US" dirty="0"/>
          </a:p>
        </p:txBody>
      </p:sp>
      <p:sp>
        <p:nvSpPr>
          <p:cNvPr id="3" name="Content Placeholder 2"/>
          <p:cNvSpPr>
            <a:spLocks noGrp="1"/>
          </p:cNvSpPr>
          <p:nvPr>
            <p:ph idx="1"/>
          </p:nvPr>
        </p:nvSpPr>
        <p:spPr>
          <a:xfrm>
            <a:off x="457199" y="1298575"/>
            <a:ext cx="7019926" cy="5400675"/>
          </a:xfrm>
        </p:spPr>
        <p:txBody>
          <a:bodyPr>
            <a:normAutofit fontScale="25000" lnSpcReduction="20000"/>
          </a:bodyPr>
          <a:lstStyle/>
          <a:p>
            <a:r>
              <a:rPr lang="en-US" sz="7200" dirty="0"/>
              <a:t>Arsenault-</a:t>
            </a:r>
            <a:r>
              <a:rPr lang="en-US" sz="7200" dirty="0" err="1"/>
              <a:t>Lapierre</a:t>
            </a:r>
            <a:r>
              <a:rPr lang="en-US" sz="7200" dirty="0"/>
              <a:t> et al., 2004, G. Arsenault-</a:t>
            </a:r>
            <a:r>
              <a:rPr lang="en-US" sz="7200" dirty="0" err="1"/>
              <a:t>Lapierre</a:t>
            </a:r>
            <a:r>
              <a:rPr lang="en-US" sz="7200" dirty="0"/>
              <a:t>, C. Kim, G. </a:t>
            </a:r>
            <a:r>
              <a:rPr lang="en-US" sz="7200" dirty="0" err="1"/>
              <a:t>Turecki</a:t>
            </a:r>
            <a:endParaRPr lang="en-US" sz="7200" dirty="0"/>
          </a:p>
          <a:p>
            <a:r>
              <a:rPr lang="en-US" sz="7200" dirty="0"/>
              <a:t>Psychiatric diagnoses in 3275 </a:t>
            </a:r>
            <a:r>
              <a:rPr lang="en-US" sz="5500" dirty="0"/>
              <a:t>suicides: a meta-analysis. BMC Psychiatry, 4 (2004), p. </a:t>
            </a:r>
            <a:r>
              <a:rPr lang="en-US" sz="5500" dirty="0" smtClean="0"/>
              <a:t>37</a:t>
            </a:r>
            <a:endParaRPr lang="en-US" sz="5500" dirty="0"/>
          </a:p>
          <a:p>
            <a:r>
              <a:rPr lang="en-US" sz="5500" b="1" dirty="0" err="1"/>
              <a:t>Dejong</a:t>
            </a:r>
            <a:r>
              <a:rPr lang="en-US" sz="5500" b="1" dirty="0"/>
              <a:t> T, </a:t>
            </a:r>
            <a:r>
              <a:rPr lang="en-US" sz="5500" b="1" dirty="0" err="1"/>
              <a:t>Overholser</a:t>
            </a:r>
            <a:r>
              <a:rPr lang="en-US" sz="5500" b="1" dirty="0"/>
              <a:t> J. Apples to oranges?; A direct comparison between suicide attempters and suicide completers. </a:t>
            </a:r>
            <a:r>
              <a:rPr lang="en-US" sz="5500" dirty="0">
                <a:hlinkClick r:id="rId2"/>
              </a:rPr>
              <a:t>J Affect Disord. 2010 July; 124(1-2): 90–97.</a:t>
            </a:r>
            <a:r>
              <a:rPr lang="en-US" sz="5500" dirty="0"/>
              <a:t> [Pub Med</a:t>
            </a:r>
            <a:r>
              <a:rPr lang="en-US" sz="5500" dirty="0" smtClean="0"/>
              <a:t>]</a:t>
            </a:r>
            <a:r>
              <a:rPr lang="en-US" sz="5500" b="1" dirty="0"/>
              <a:t> </a:t>
            </a:r>
            <a:endParaRPr lang="en-US" sz="5500" dirty="0"/>
          </a:p>
          <a:p>
            <a:r>
              <a:rPr lang="en-US" sz="5500" b="1" dirty="0" err="1"/>
              <a:t>Pompilli</a:t>
            </a:r>
            <a:r>
              <a:rPr lang="en-US" sz="5500" b="1" dirty="0"/>
              <a:t>, M, </a:t>
            </a:r>
            <a:r>
              <a:rPr lang="en-US" sz="5500" b="1" dirty="0" err="1"/>
              <a:t>Gonda</a:t>
            </a:r>
            <a:r>
              <a:rPr lang="en-US" sz="5500" b="1" dirty="0"/>
              <a:t> X, </a:t>
            </a:r>
            <a:r>
              <a:rPr lang="en-US" sz="5500" b="1" dirty="0" err="1"/>
              <a:t>Serafini</a:t>
            </a:r>
            <a:r>
              <a:rPr lang="en-US" sz="5500" b="1" dirty="0"/>
              <a:t> G., </a:t>
            </a:r>
            <a:r>
              <a:rPr lang="en-US" sz="5500" b="1" dirty="0" err="1"/>
              <a:t>Innamorati</a:t>
            </a:r>
            <a:r>
              <a:rPr lang="en-US" sz="5500" b="1" dirty="0"/>
              <a:t> M., </a:t>
            </a:r>
            <a:r>
              <a:rPr lang="en-US" sz="5500" b="1" dirty="0" err="1"/>
              <a:t>Sher</a:t>
            </a:r>
            <a:r>
              <a:rPr lang="en-US" sz="5500" b="1" dirty="0"/>
              <a:t> L. Amore M, </a:t>
            </a:r>
            <a:r>
              <a:rPr lang="en-US" sz="5500" b="1" dirty="0" err="1"/>
              <a:t>Rihmer</a:t>
            </a:r>
            <a:r>
              <a:rPr lang="en-US" sz="5500" b="1" dirty="0"/>
              <a:t> Z., </a:t>
            </a:r>
            <a:r>
              <a:rPr lang="en-US" sz="5500" b="1" dirty="0" err="1"/>
              <a:t>Girardi</a:t>
            </a:r>
            <a:r>
              <a:rPr lang="en-US" sz="5500" b="1" dirty="0"/>
              <a:t> P. Epidemiology of suicide in bipolar disorders: a systematic review of the literature. Bipolar Disorders 2013 Jun; 15(5; 457-590</a:t>
            </a:r>
            <a:r>
              <a:rPr lang="en-US" sz="5500" b="1" dirty="0" smtClean="0"/>
              <a:t>)</a:t>
            </a:r>
            <a:endParaRPr lang="en-US" sz="5500" dirty="0"/>
          </a:p>
          <a:p>
            <a:r>
              <a:rPr lang="en-US" sz="5500" b="1" dirty="0"/>
              <a:t>Uribe,  P. et al.. </a:t>
            </a:r>
            <a:r>
              <a:rPr lang="en-US" sz="5500" dirty="0"/>
              <a:t>Attempted and completed suicide: Not what we expected? </a:t>
            </a:r>
            <a:r>
              <a:rPr lang="en-US" sz="5500" b="1" dirty="0"/>
              <a:t>Journal of Affective Disorders. 2013 April. [Pub Med]</a:t>
            </a:r>
            <a:endParaRPr lang="en-US" sz="5500" dirty="0"/>
          </a:p>
          <a:p>
            <a:r>
              <a:rPr lang="en-US" sz="5500" b="1" dirty="0" err="1"/>
              <a:t>Tidemalm</a:t>
            </a:r>
            <a:r>
              <a:rPr lang="en-US" sz="5500" b="1" dirty="0"/>
              <a:t> P et al. Risk of suicide after suicide attempt according to coexisting psychiatric disorder: Swedish cohort study with long term follow-up. </a:t>
            </a:r>
            <a:r>
              <a:rPr lang="en-US" sz="5500" i="1" dirty="0"/>
              <a:t>BMJ </a:t>
            </a:r>
            <a:r>
              <a:rPr lang="en-US" sz="5500" dirty="0"/>
              <a:t>2008; </a:t>
            </a:r>
            <a:r>
              <a:rPr lang="en-US" sz="5500" dirty="0" smtClean="0"/>
              <a:t>337</a:t>
            </a:r>
            <a:endParaRPr lang="en-US" sz="5500" dirty="0"/>
          </a:p>
          <a:p>
            <a:r>
              <a:rPr lang="en-US" sz="5500" dirty="0"/>
              <a:t>http://</a:t>
            </a:r>
            <a:r>
              <a:rPr lang="en-US" sz="5500" dirty="0" err="1"/>
              <a:t>www.cdc.gov</a:t>
            </a:r>
            <a:endParaRPr lang="en-US" sz="5500" dirty="0"/>
          </a:p>
          <a:p>
            <a:endParaRPr lang="en-US" dirty="0"/>
          </a:p>
        </p:txBody>
      </p:sp>
    </p:spTree>
    <p:extLst>
      <p:ext uri="{BB962C8B-B14F-4D97-AF65-F5344CB8AC3E}">
        <p14:creationId xmlns:p14="http://schemas.microsoft.com/office/powerpoint/2010/main" xmlns="" val="3925452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50" y="376962"/>
            <a:ext cx="6699250" cy="2862323"/>
          </a:xfrm>
          <a:prstGeom prst="rect">
            <a:avLst/>
          </a:prstGeom>
        </p:spPr>
        <p:txBody>
          <a:bodyPr wrap="square">
            <a:spAutoFit/>
          </a:bodyPr>
          <a:lstStyle/>
          <a:p>
            <a:r>
              <a:rPr lang="en-US" dirty="0" err="1"/>
              <a:t>Soloff</a:t>
            </a:r>
            <a:r>
              <a:rPr lang="en-US" dirty="0"/>
              <a:t> et al (2000) “</a:t>
            </a:r>
            <a:r>
              <a:rPr lang="en-US" i="1" dirty="0"/>
              <a:t>Characteristics of Suicide Attempts of Patients With Major Depressive Episode and Borderline Personality Disorder: A Comparative Study” </a:t>
            </a:r>
            <a:r>
              <a:rPr lang="pl-PL" i="1" dirty="0"/>
              <a:t>Am J Psychiatry 2000;157:601-608. </a:t>
            </a:r>
            <a:endParaRPr lang="pl-PL" i="1" dirty="0" smtClean="0"/>
          </a:p>
          <a:p>
            <a:endParaRPr lang="pl-PL" i="1" dirty="0"/>
          </a:p>
          <a:p>
            <a:r>
              <a:rPr lang="en-US" dirty="0" err="1"/>
              <a:t>Petronis</a:t>
            </a:r>
            <a:r>
              <a:rPr lang="en-US" dirty="0"/>
              <a:t> et al (1990)  “An epidemiologic investigation of potential risk factors for suicide attempts” </a:t>
            </a:r>
            <a:r>
              <a:rPr lang="en-US" i="1" dirty="0"/>
              <a:t>Social Psychiatry and Psychiatric Epidemiology</a:t>
            </a:r>
            <a:r>
              <a:rPr lang="en-US" i="1" dirty="0">
                <a:solidFill>
                  <a:srgbClr val="000000"/>
                </a:solidFill>
              </a:rPr>
              <a:t> </a:t>
            </a:r>
            <a:r>
              <a:rPr lang="en-US" dirty="0"/>
              <a:t/>
            </a:r>
            <a:br>
              <a:rPr lang="en-US" dirty="0"/>
            </a:br>
            <a:r>
              <a:rPr lang="en-US" dirty="0"/>
              <a:t>1990, Volume 25, </a:t>
            </a:r>
            <a:r>
              <a:rPr lang="en-US" dirty="0">
                <a:solidFill>
                  <a:srgbClr val="000000"/>
                </a:solidFill>
              </a:rPr>
              <a:t>Issue 4, </a:t>
            </a:r>
            <a:r>
              <a:rPr lang="en-US" dirty="0" err="1">
                <a:solidFill>
                  <a:srgbClr val="000000"/>
                </a:solidFill>
              </a:rPr>
              <a:t>pp</a:t>
            </a:r>
            <a:r>
              <a:rPr lang="en-US" dirty="0">
                <a:solidFill>
                  <a:srgbClr val="000000"/>
                </a:solidFill>
              </a:rPr>
              <a:t> 193-199</a:t>
            </a:r>
          </a:p>
          <a:p>
            <a:endParaRPr lang="pl-PL" i="1" dirty="0"/>
          </a:p>
        </p:txBody>
      </p:sp>
    </p:spTree>
    <p:extLst>
      <p:ext uri="{BB962C8B-B14F-4D97-AF65-F5344CB8AC3E}">
        <p14:creationId xmlns:p14="http://schemas.microsoft.com/office/powerpoint/2010/main" xmlns="" val="1041997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THANK YOU!</a:t>
            </a:r>
            <a:br>
              <a:rPr lang="en-US" dirty="0" smtClean="0"/>
            </a:br>
            <a:endParaRPr lang="en-US" dirty="0"/>
          </a:p>
        </p:txBody>
      </p:sp>
      <p:sp>
        <p:nvSpPr>
          <p:cNvPr id="3" name="Content Placeholder 2"/>
          <p:cNvSpPr>
            <a:spLocks noGrp="1"/>
          </p:cNvSpPr>
          <p:nvPr>
            <p:ph idx="1"/>
          </p:nvPr>
        </p:nvSpPr>
        <p:spPr/>
        <p:txBody>
          <a:bodyPr/>
          <a:lstStyle/>
          <a:p>
            <a:r>
              <a:rPr lang="en-US" dirty="0" smtClean="0"/>
              <a:t>Thank you Dr. Leigh, </a:t>
            </a:r>
            <a:r>
              <a:rPr lang="en-US" dirty="0" err="1" smtClean="0"/>
              <a:t>Ronna</a:t>
            </a:r>
            <a:r>
              <a:rPr lang="en-US" dirty="0" smtClean="0"/>
              <a:t>, and my amazing co-residents for all of your help!</a:t>
            </a:r>
            <a:endParaRPr lang="en-US" dirty="0"/>
          </a:p>
        </p:txBody>
      </p:sp>
      <p:pic>
        <p:nvPicPr>
          <p:cNvPr id="4" name="Picture 3"/>
          <p:cNvPicPr>
            <a:picLocks noChangeAspect="1"/>
          </p:cNvPicPr>
          <p:nvPr/>
        </p:nvPicPr>
        <p:blipFill>
          <a:blip r:embed="rId2" cstate="print"/>
          <a:stretch>
            <a:fillRect/>
          </a:stretch>
        </p:blipFill>
        <p:spPr>
          <a:xfrm>
            <a:off x="2959100" y="2787650"/>
            <a:ext cx="2078805" cy="3121256"/>
          </a:xfrm>
          <a:prstGeom prst="rect">
            <a:avLst/>
          </a:prstGeom>
        </p:spPr>
      </p:pic>
    </p:spTree>
    <p:extLst>
      <p:ext uri="{BB962C8B-B14F-4D97-AF65-F5344CB8AC3E}">
        <p14:creationId xmlns:p14="http://schemas.microsoft.com/office/powerpoint/2010/main" xmlns="" val="4175072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199" y="542925"/>
            <a:ext cx="7273926" cy="5648325"/>
          </a:xfrm>
        </p:spPr>
        <p:txBody>
          <a:bodyPr>
            <a:normAutofit/>
          </a:bodyPr>
          <a:lstStyle/>
          <a:p>
            <a:r>
              <a:rPr lang="en-US" dirty="0"/>
              <a:t>Among the </a:t>
            </a:r>
            <a:r>
              <a:rPr lang="en-US" dirty="0" smtClean="0"/>
              <a:t>205 </a:t>
            </a:r>
            <a:r>
              <a:rPr lang="en-US" dirty="0"/>
              <a:t>number of completed suicides, </a:t>
            </a:r>
            <a:r>
              <a:rPr lang="en-US" b="1" dirty="0"/>
              <a:t>64.6%</a:t>
            </a:r>
            <a:r>
              <a:rPr lang="en-US" dirty="0"/>
              <a:t> had no established psychiatric diagnosis, 21.8% had a diagnosis of Major Depressive Disorder, 3.9 % had  Bipolar Disorder, 2.4% had  Schizophrenia, 1.9%  had Borderline Personality Disorder,  1.9% had  PTSD, 14.1% had a Substance Use disorder, 4.9% had General Anxiety Disorder, and 3.9% had another psychiatric diagnosis.  </a:t>
            </a:r>
            <a:endParaRPr lang="en-US" dirty="0" smtClean="0"/>
          </a:p>
          <a:p>
            <a:endParaRPr lang="en-US" dirty="0"/>
          </a:p>
          <a:p>
            <a:r>
              <a:rPr lang="en-US" dirty="0" smtClean="0"/>
              <a:t>Of </a:t>
            </a:r>
            <a:r>
              <a:rPr lang="en-US" dirty="0"/>
              <a:t>the manner in which suicide was completed, </a:t>
            </a:r>
            <a:r>
              <a:rPr lang="en-US" b="1" dirty="0"/>
              <a:t>41.3%</a:t>
            </a:r>
            <a:r>
              <a:rPr lang="en-US" dirty="0"/>
              <a:t> were by gunshot, 24.8% were by hanging. and 11.2% were by drug overdose </a:t>
            </a:r>
          </a:p>
        </p:txBody>
      </p:sp>
    </p:spTree>
    <p:extLst>
      <p:ext uri="{BB962C8B-B14F-4D97-AF65-F5344CB8AC3E}">
        <p14:creationId xmlns:p14="http://schemas.microsoft.com/office/powerpoint/2010/main" xmlns="" val="4285075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949" y="301624"/>
            <a:ext cx="6829426" cy="6175375"/>
          </a:xfrm>
        </p:spPr>
        <p:txBody>
          <a:bodyPr>
            <a:normAutofit fontScale="55000" lnSpcReduction="20000"/>
          </a:bodyPr>
          <a:lstStyle/>
          <a:p>
            <a:endParaRPr lang="en-US" sz="4500" dirty="0" smtClean="0"/>
          </a:p>
          <a:p>
            <a:r>
              <a:rPr lang="en-US" sz="4500" dirty="0" smtClean="0"/>
              <a:t>Suicide </a:t>
            </a:r>
            <a:r>
              <a:rPr lang="en-US" sz="4500" dirty="0"/>
              <a:t>is both tragic </a:t>
            </a:r>
            <a:r>
              <a:rPr lang="en-US" sz="4500" b="1" dirty="0"/>
              <a:t>yet </a:t>
            </a:r>
            <a:r>
              <a:rPr lang="en-US" sz="4500" dirty="0" smtClean="0"/>
              <a:t>preventable</a:t>
            </a:r>
          </a:p>
          <a:p>
            <a:r>
              <a:rPr lang="en-US" sz="4500" dirty="0" smtClean="0"/>
              <a:t>Some </a:t>
            </a:r>
            <a:r>
              <a:rPr lang="en-US" sz="4500" dirty="0"/>
              <a:t>90% of those who complete suicide are reported to suffer from a psychiatric illness. </a:t>
            </a:r>
            <a:endParaRPr lang="en-US" sz="4500" dirty="0" smtClean="0"/>
          </a:p>
          <a:p>
            <a:r>
              <a:rPr lang="en-US" sz="4500" dirty="0"/>
              <a:t>In the U.S, suicide is the 10</a:t>
            </a:r>
            <a:r>
              <a:rPr lang="en-US" sz="4500" baseline="30000" dirty="0"/>
              <a:t>th</a:t>
            </a:r>
            <a:r>
              <a:rPr lang="en-US" sz="4500" dirty="0"/>
              <a:t> leading cause of death. </a:t>
            </a:r>
            <a:endParaRPr lang="en-US" sz="4500" dirty="0" smtClean="0"/>
          </a:p>
          <a:p>
            <a:r>
              <a:rPr lang="en-US" sz="4500" b="1" dirty="0" smtClean="0"/>
              <a:t>Why does it matter?  </a:t>
            </a:r>
            <a:r>
              <a:rPr lang="en-US" sz="4500" dirty="0" smtClean="0"/>
              <a:t>What </a:t>
            </a:r>
            <a:r>
              <a:rPr lang="en-US" sz="4500" dirty="0"/>
              <a:t>may be obtained from the results </a:t>
            </a:r>
            <a:r>
              <a:rPr lang="en-US" sz="4500" dirty="0" smtClean="0"/>
              <a:t>may give </a:t>
            </a:r>
            <a:r>
              <a:rPr lang="en-US" sz="4500" dirty="0"/>
              <a:t>treating clinicians a better </a:t>
            </a:r>
            <a:r>
              <a:rPr lang="en-US" sz="4500" dirty="0" smtClean="0"/>
              <a:t>understanding of </a:t>
            </a:r>
            <a:r>
              <a:rPr lang="en-US" sz="4500" dirty="0"/>
              <a:t>suicide as it relates to </a:t>
            </a:r>
            <a:r>
              <a:rPr lang="en-US" sz="4500" dirty="0" smtClean="0"/>
              <a:t>psychiatric diagnoses</a:t>
            </a:r>
            <a:r>
              <a:rPr lang="en-US" sz="4500" dirty="0"/>
              <a:t>.  Suicide while common to </a:t>
            </a:r>
            <a:r>
              <a:rPr lang="en-US" sz="4500" dirty="0" smtClean="0"/>
              <a:t>all </a:t>
            </a:r>
            <a:r>
              <a:rPr lang="en-US" sz="4500" dirty="0"/>
              <a:t>psychiatric diagnosis may </a:t>
            </a:r>
            <a:r>
              <a:rPr lang="en-US" sz="4500" dirty="0" smtClean="0"/>
              <a:t>be approached </a:t>
            </a:r>
            <a:r>
              <a:rPr lang="en-US" sz="4500" dirty="0"/>
              <a:t>differently depending on an individual’s diagnosis or lack thereof. </a:t>
            </a:r>
          </a:p>
          <a:p>
            <a:endParaRPr lang="en-US" dirty="0" smtClean="0"/>
          </a:p>
          <a:p>
            <a:endParaRPr lang="en-US" dirty="0"/>
          </a:p>
        </p:txBody>
      </p:sp>
    </p:spTree>
    <p:extLst>
      <p:ext uri="{BB962C8B-B14F-4D97-AF65-F5344CB8AC3E}">
        <p14:creationId xmlns:p14="http://schemas.microsoft.com/office/powerpoint/2010/main" xmlns="" val="431453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p:txBody>
          <a:bodyPr>
            <a:normAutofit fontScale="85000" lnSpcReduction="10000"/>
          </a:bodyPr>
          <a:lstStyle/>
          <a:p>
            <a:r>
              <a:rPr lang="en-US" sz="3200" dirty="0"/>
              <a:t>Our clinical observations suggested that the number of suicide attempts</a:t>
            </a:r>
            <a:br>
              <a:rPr lang="en-US" sz="3200" dirty="0"/>
            </a:br>
            <a:r>
              <a:rPr lang="en-US" sz="3200" dirty="0"/>
              <a:t>vary depending on the psychiatric diagnoses</a:t>
            </a:r>
            <a:r>
              <a:rPr lang="en-US" sz="3200" dirty="0" smtClean="0"/>
              <a:t>.</a:t>
            </a:r>
          </a:p>
          <a:p>
            <a:r>
              <a:rPr lang="en-US" sz="3200" dirty="0" smtClean="0"/>
              <a:t> </a:t>
            </a:r>
            <a:r>
              <a:rPr lang="en-US" sz="3200" dirty="0"/>
              <a:t>We hypothesized that the number of previous suicide attempts in completed suicides will also vary among different psychiatric disorders </a:t>
            </a:r>
          </a:p>
          <a:p>
            <a:endParaRPr lang="en-US" dirty="0"/>
          </a:p>
        </p:txBody>
      </p:sp>
    </p:spTree>
    <p:extLst>
      <p:ext uri="{BB962C8B-B14F-4D97-AF65-F5344CB8AC3E}">
        <p14:creationId xmlns:p14="http://schemas.microsoft.com/office/powerpoint/2010/main" xmlns="" val="2826756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IRB APPROVAL</a:t>
            </a:r>
            <a:endParaRPr lang="en-US" dirty="0"/>
          </a:p>
        </p:txBody>
      </p:sp>
      <p:sp>
        <p:nvSpPr>
          <p:cNvPr id="3" name="Content Placeholder 2"/>
          <p:cNvSpPr>
            <a:spLocks noGrp="1"/>
          </p:cNvSpPr>
          <p:nvPr>
            <p:ph idx="1"/>
          </p:nvPr>
        </p:nvSpPr>
        <p:spPr/>
        <p:txBody>
          <a:bodyPr/>
          <a:lstStyle/>
          <a:p>
            <a:r>
              <a:rPr lang="en-US" dirty="0" smtClean="0"/>
              <a:t> IRB # 2013088</a:t>
            </a:r>
          </a:p>
          <a:p>
            <a:r>
              <a:rPr lang="en-US" dirty="0" smtClean="0"/>
              <a:t>September 25</a:t>
            </a:r>
            <a:r>
              <a:rPr lang="en-US" baseline="30000" dirty="0" smtClean="0"/>
              <a:t>th</a:t>
            </a:r>
            <a:r>
              <a:rPr lang="en-US" dirty="0" smtClean="0"/>
              <a:t>, 2013</a:t>
            </a:r>
          </a:p>
          <a:p>
            <a:r>
              <a:rPr lang="en-US" dirty="0" smtClean="0"/>
              <a:t>Expiration: September 24</a:t>
            </a:r>
            <a:r>
              <a:rPr lang="en-US" baseline="30000" dirty="0" smtClean="0"/>
              <a:t>th</a:t>
            </a:r>
            <a:r>
              <a:rPr lang="en-US" dirty="0" smtClean="0"/>
              <a:t>, 2013</a:t>
            </a:r>
          </a:p>
          <a:p>
            <a:r>
              <a:rPr lang="en-US" dirty="0" smtClean="0"/>
              <a:t>Approval given by Chair of Community Regional Medical Center Institutional Review Board Robert </a:t>
            </a:r>
            <a:r>
              <a:rPr lang="en-US" dirty="0" err="1" smtClean="0"/>
              <a:t>Libke</a:t>
            </a:r>
            <a:endParaRPr lang="en-US" dirty="0" smtClean="0"/>
          </a:p>
          <a:p>
            <a:endParaRPr lang="en-US" dirty="0" smtClean="0"/>
          </a:p>
          <a:p>
            <a:endParaRPr lang="en-US" dirty="0"/>
          </a:p>
          <a:p>
            <a:endParaRPr lang="en-US" dirty="0" smtClean="0"/>
          </a:p>
        </p:txBody>
      </p:sp>
    </p:spTree>
    <p:extLst>
      <p:ext uri="{BB962C8B-B14F-4D97-AF65-F5344CB8AC3E}">
        <p14:creationId xmlns:p14="http://schemas.microsoft.com/office/powerpoint/2010/main" xmlns="" val="1988169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69875"/>
            <a:ext cx="6508377" cy="1143000"/>
          </a:xfrm>
        </p:spPr>
        <p:txBody>
          <a:bodyPr/>
          <a:lstStyle/>
          <a:p>
            <a:r>
              <a:rPr lang="en-US" dirty="0" smtClean="0"/>
              <a:t>       Literature Review</a:t>
            </a:r>
            <a:br>
              <a:rPr lang="en-US" dirty="0" smtClean="0"/>
            </a:br>
            <a:endParaRPr lang="en-US" dirty="0"/>
          </a:p>
        </p:txBody>
      </p:sp>
      <p:sp>
        <p:nvSpPr>
          <p:cNvPr id="3" name="Content Placeholder 2"/>
          <p:cNvSpPr>
            <a:spLocks noGrp="1"/>
          </p:cNvSpPr>
          <p:nvPr>
            <p:ph idx="1"/>
          </p:nvPr>
        </p:nvSpPr>
        <p:spPr>
          <a:xfrm>
            <a:off x="457199" y="1177925"/>
            <a:ext cx="6508377" cy="3916363"/>
          </a:xfrm>
        </p:spPr>
        <p:txBody>
          <a:bodyPr>
            <a:noAutofit/>
          </a:bodyPr>
          <a:lstStyle/>
          <a:p>
            <a:r>
              <a:rPr lang="en-US" dirty="0" err="1" smtClean="0"/>
              <a:t>Soloff</a:t>
            </a:r>
            <a:r>
              <a:rPr lang="en-US" dirty="0" smtClean="0"/>
              <a:t> et al (2000) “</a:t>
            </a:r>
            <a:r>
              <a:rPr lang="en-US" b="1" i="1" dirty="0" smtClean="0"/>
              <a:t>Characteristics of Suicide Attempts of Patients With Major Depressive Episode and Borderline Personality Disorder: A Comparative Study” </a:t>
            </a:r>
            <a:r>
              <a:rPr lang="pl-PL" i="1" dirty="0"/>
              <a:t>Am J </a:t>
            </a:r>
            <a:r>
              <a:rPr lang="pl-PL" i="1" dirty="0" smtClean="0"/>
              <a:t>Psychiatry 2000;157</a:t>
            </a:r>
            <a:r>
              <a:rPr lang="pl-PL" i="1" dirty="0"/>
              <a:t>:601-608. </a:t>
            </a:r>
            <a:endParaRPr lang="pl-PL" i="1" dirty="0" smtClean="0"/>
          </a:p>
          <a:p>
            <a:r>
              <a:rPr lang="en-US" b="1" dirty="0" smtClean="0"/>
              <a:t>METHOD: </a:t>
            </a:r>
            <a:r>
              <a:rPr lang="en-US" dirty="0" smtClean="0"/>
              <a:t>81 with borderline personality disorder, including 49 patients with borderline personality disorder plus major depressive episode, were compared to 77 inpatients with major depressive episode alone on measures of depressed mood, hopelessness, impulsive aggression, and suicidal behavior, including lifetime number of attempts, degree of lethal intent, objective planning, medical damage, and degree of violence of suicide methods. </a:t>
            </a:r>
          </a:p>
          <a:p>
            <a:endParaRPr lang="en-US" dirty="0"/>
          </a:p>
        </p:txBody>
      </p:sp>
    </p:spTree>
    <p:extLst>
      <p:ext uri="{BB962C8B-B14F-4D97-AF65-F5344CB8AC3E}">
        <p14:creationId xmlns:p14="http://schemas.microsoft.com/office/powerpoint/2010/main" xmlns="" val="1466528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074" y="781050"/>
            <a:ext cx="7305676" cy="5283200"/>
          </a:xfrm>
        </p:spPr>
        <p:txBody>
          <a:bodyPr>
            <a:normAutofit fontScale="92500" lnSpcReduction="10000"/>
          </a:bodyPr>
          <a:lstStyle/>
          <a:p>
            <a:r>
              <a:rPr lang="en-US" b="1" dirty="0"/>
              <a:t>RESULTS: </a:t>
            </a:r>
            <a:r>
              <a:rPr lang="en-US" dirty="0"/>
              <a:t>No significant differences were found in the characteristics of suicide attempts between patients with borderline personality disorder and those with major depressive episode. However, patients with both disorders had the greatest number of suicide attempts and the highest level of objective planning. An increase in either impulsive aggression or hopelessness or a diagnosis of borderline personality disorder predicted a greater number of attempts. Hopelessness predicted lethal intent in all three groups and predicted objective planning in the group with both disorders. Medical damage resulting from the most serious lifetime suicide attempt was predicted by number of attempts</a:t>
            </a:r>
            <a:r>
              <a:rPr lang="en-US" dirty="0" smtClean="0"/>
              <a:t>.</a:t>
            </a:r>
          </a:p>
          <a:p>
            <a:r>
              <a:rPr lang="en-US" dirty="0" smtClean="0"/>
              <a:t> </a:t>
            </a:r>
            <a:r>
              <a:rPr lang="en-US" b="1" dirty="0" smtClean="0"/>
              <a:t>CONCLUSIONS  </a:t>
            </a:r>
            <a:r>
              <a:rPr lang="en-US" dirty="0" smtClean="0"/>
              <a:t>Comorbidity </a:t>
            </a:r>
            <a:r>
              <a:rPr lang="en-US" dirty="0"/>
              <a:t>of borderline personality disorder with major depressive episode increases the number and seriousness of suicide attempts. Hopelessness and impulsive aggression independently increase the risk of suicidal behavior in patients with borderline personality disorder and in patients with major depressive episode.</a:t>
            </a:r>
          </a:p>
        </p:txBody>
      </p:sp>
    </p:spTree>
    <p:extLst>
      <p:ext uri="{BB962C8B-B14F-4D97-AF65-F5344CB8AC3E}">
        <p14:creationId xmlns:p14="http://schemas.microsoft.com/office/powerpoint/2010/main" xmlns="" val="1295672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406704"/>
            <a:ext cx="6508377" cy="4364038"/>
          </a:xfrm>
        </p:spPr>
        <p:txBody>
          <a:bodyPr>
            <a:noAutofit/>
          </a:bodyPr>
          <a:lstStyle/>
          <a:p>
            <a:pPr marL="0" indent="0">
              <a:buNone/>
            </a:pPr>
            <a:r>
              <a:rPr lang="en-US" sz="1800" dirty="0" smtClean="0"/>
              <a:t>KEYPOINTS</a:t>
            </a:r>
          </a:p>
          <a:p>
            <a:pPr>
              <a:buFont typeface="Wingdings" charset="2"/>
              <a:buChar char="§"/>
            </a:pPr>
            <a:r>
              <a:rPr lang="en-US" sz="1200" dirty="0" smtClean="0"/>
              <a:t>Analysis of data from the Epidemiologic Catchment Area surveys in the United States. </a:t>
            </a:r>
          </a:p>
          <a:p>
            <a:pPr>
              <a:buFont typeface="Wingdings" charset="2"/>
              <a:buChar char="§"/>
            </a:pPr>
            <a:r>
              <a:rPr lang="en-US" sz="1200" dirty="0" smtClean="0"/>
              <a:t>Risk of making a suicide attempt during a 1–2 year observation interval in the early 1980s was estimated in relation to selected personal and behavioral </a:t>
            </a:r>
            <a:r>
              <a:rPr lang="en-US" sz="1200" dirty="0" err="1" smtClean="0"/>
              <a:t>atributes</a:t>
            </a:r>
            <a:r>
              <a:rPr lang="en-US" sz="1200" dirty="0" smtClean="0"/>
              <a:t> of </a:t>
            </a:r>
          </a:p>
          <a:p>
            <a:pPr>
              <a:buFont typeface="Wingdings" charset="2"/>
              <a:buChar char="§"/>
            </a:pPr>
            <a:r>
              <a:rPr lang="en-US" sz="1200" dirty="0" smtClean="0"/>
              <a:t>13,673 study participants who completed baseline and follow-up interviews for these surveys.</a:t>
            </a:r>
          </a:p>
          <a:p>
            <a:pPr>
              <a:buFont typeface="Wingdings" charset="2"/>
              <a:buChar char="§"/>
            </a:pPr>
            <a:r>
              <a:rPr lang="en-US" sz="1200" dirty="0" smtClean="0"/>
              <a:t> Being an active case of Major Depression was associated with increased risk of suicide attempt (estimated relative odds, RO=41; 95% CL=6.46–262)</a:t>
            </a:r>
          </a:p>
          <a:p>
            <a:pPr>
              <a:buFont typeface="Wingdings" charset="2"/>
              <a:buChar char="§"/>
            </a:pPr>
            <a:r>
              <a:rPr lang="en-US" sz="1200" dirty="0" smtClean="0"/>
              <a:t> Active alcoholism (RO=18; 95% CL=2.75–118) and being separated or divorced (RO=11; 95% CL=1.64–77)</a:t>
            </a:r>
          </a:p>
          <a:p>
            <a:pPr>
              <a:buFont typeface="Wingdings" charset="2"/>
              <a:buChar char="§"/>
            </a:pPr>
            <a:r>
              <a:rPr lang="en-US" sz="1200" dirty="0" smtClean="0"/>
              <a:t>. Being a user of cocaine was associated with increased risk of making a suicide attempt (RO=62; 95% CL=2.51–1528), but illicit use of marijuana, sedative-hypnotics, or sympathomimetic stimulants was not (</a:t>
            </a:r>
            <a:r>
              <a:rPr lang="en-US" sz="1200" i="1" dirty="0" smtClean="0"/>
              <a:t>P</a:t>
            </a:r>
            <a:r>
              <a:rPr lang="en-US" sz="1200" dirty="0" smtClean="0"/>
              <a:t>&gt;0.30).</a:t>
            </a:r>
          </a:p>
          <a:p>
            <a:pPr>
              <a:buFont typeface="Wingdings" charset="2"/>
              <a:buChar char="§"/>
            </a:pPr>
            <a:r>
              <a:rPr lang="en-US" sz="1800" dirty="0" smtClean="0"/>
              <a:t> </a:t>
            </a:r>
            <a:r>
              <a:rPr lang="en-US" sz="1200" dirty="0"/>
              <a:t>Educational achievement was inversely associated with risk of suicide attempt at a marginal level of statistical significance (</a:t>
            </a:r>
            <a:r>
              <a:rPr lang="en-US" sz="1200" i="1" dirty="0"/>
              <a:t>P</a:t>
            </a:r>
            <a:r>
              <a:rPr lang="en-US" sz="1200" dirty="0"/>
              <a:t>=0.068)</a:t>
            </a:r>
            <a:r>
              <a:rPr lang="en-US" sz="1800" dirty="0"/>
              <a:t>.</a:t>
            </a:r>
          </a:p>
        </p:txBody>
      </p:sp>
      <p:sp>
        <p:nvSpPr>
          <p:cNvPr id="5" name="Rectangle 4"/>
          <p:cNvSpPr/>
          <p:nvPr/>
        </p:nvSpPr>
        <p:spPr>
          <a:xfrm>
            <a:off x="457199" y="206375"/>
            <a:ext cx="6365875" cy="1200329"/>
          </a:xfrm>
          <a:prstGeom prst="rect">
            <a:avLst/>
          </a:prstGeom>
        </p:spPr>
        <p:txBody>
          <a:bodyPr wrap="square">
            <a:spAutoFit/>
          </a:bodyPr>
          <a:lstStyle/>
          <a:p>
            <a:r>
              <a:rPr lang="en-US" dirty="0" err="1" smtClean="0"/>
              <a:t>Petronis</a:t>
            </a:r>
            <a:r>
              <a:rPr lang="en-US" dirty="0" smtClean="0"/>
              <a:t> et al (1990)  “</a:t>
            </a:r>
            <a:r>
              <a:rPr lang="en-US" dirty="0"/>
              <a:t>An epidemiologic investigation of potential risk factors for </a:t>
            </a:r>
            <a:r>
              <a:rPr lang="en-US" dirty="0" smtClean="0"/>
              <a:t>suicide attempts” </a:t>
            </a:r>
            <a:r>
              <a:rPr lang="en-US" i="1" dirty="0" smtClean="0"/>
              <a:t>Social Psychiatry and Psychiatric Epidemiology</a:t>
            </a:r>
            <a:r>
              <a:rPr lang="en-US" i="1" dirty="0" smtClean="0">
                <a:solidFill>
                  <a:srgbClr val="000000"/>
                </a:solidFill>
              </a:rPr>
              <a:t> </a:t>
            </a:r>
            <a:r>
              <a:rPr lang="en-US" dirty="0"/>
              <a:t/>
            </a:r>
            <a:br>
              <a:rPr lang="en-US" dirty="0"/>
            </a:br>
            <a:r>
              <a:rPr lang="en-US" dirty="0"/>
              <a:t>1990, Volume 25, </a:t>
            </a:r>
            <a:r>
              <a:rPr lang="en-US" dirty="0" smtClean="0">
                <a:solidFill>
                  <a:srgbClr val="000000"/>
                </a:solidFill>
              </a:rPr>
              <a:t>Issue 4, </a:t>
            </a:r>
            <a:r>
              <a:rPr lang="en-US" dirty="0" err="1" smtClean="0">
                <a:solidFill>
                  <a:srgbClr val="000000"/>
                </a:solidFill>
              </a:rPr>
              <a:t>pp</a:t>
            </a:r>
            <a:r>
              <a:rPr lang="en-US" dirty="0" smtClean="0">
                <a:solidFill>
                  <a:srgbClr val="000000"/>
                </a:solidFill>
              </a:rPr>
              <a:t> 193-199</a:t>
            </a:r>
            <a:endParaRPr lang="en-US" dirty="0">
              <a:solidFill>
                <a:srgbClr val="000000"/>
              </a:solidFill>
            </a:endParaRPr>
          </a:p>
        </p:txBody>
      </p:sp>
    </p:spTree>
    <p:extLst>
      <p:ext uri="{BB962C8B-B14F-4D97-AF65-F5344CB8AC3E}">
        <p14:creationId xmlns:p14="http://schemas.microsoft.com/office/powerpoint/2010/main" xmlns="" val="369076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825626"/>
            <a:ext cx="6508377" cy="4300538"/>
          </a:xfrm>
        </p:spPr>
        <p:txBody>
          <a:bodyPr>
            <a:normAutofit fontScale="70000" lnSpcReduction="20000"/>
          </a:bodyPr>
          <a:lstStyle/>
          <a:p>
            <a:r>
              <a:rPr lang="en-US" dirty="0"/>
              <a:t>S</a:t>
            </a:r>
            <a:r>
              <a:rPr lang="en-US" dirty="0" smtClean="0"/>
              <a:t>uicide </a:t>
            </a:r>
            <a:r>
              <a:rPr lang="en-US" dirty="0"/>
              <a:t>completers are less likely to be followed by Mental Health Services than suicide </a:t>
            </a:r>
            <a:r>
              <a:rPr lang="en-US" dirty="0" smtClean="0"/>
              <a:t>attempters</a:t>
            </a:r>
          </a:p>
          <a:p>
            <a:r>
              <a:rPr lang="en-US" dirty="0"/>
              <a:t>A</a:t>
            </a:r>
            <a:r>
              <a:rPr lang="en-US" dirty="0" smtClean="0"/>
              <a:t>mong </a:t>
            </a:r>
            <a:r>
              <a:rPr lang="en-US" dirty="0"/>
              <a:t>axis l disorders, Major Depressive Disorder was significantly more frequent in completed suicides than in attempted suicides (54.7% vs. 27.9%; p&lt;0.001). </a:t>
            </a:r>
            <a:endParaRPr lang="en-US" dirty="0" smtClean="0"/>
          </a:p>
          <a:p>
            <a:r>
              <a:rPr lang="en-US" dirty="0" smtClean="0"/>
              <a:t>In </a:t>
            </a:r>
            <a:r>
              <a:rPr lang="en-US" dirty="0"/>
              <a:t>contrast, Adjustment Disorders were significantly more frequent in the attempted suicide group (25.0% vs. 3.1%; p&lt;0.001</a:t>
            </a:r>
            <a:r>
              <a:rPr lang="en-US" dirty="0" smtClean="0"/>
              <a:t>.</a:t>
            </a:r>
          </a:p>
          <a:p>
            <a:r>
              <a:rPr lang="en-US" dirty="0" smtClean="0"/>
              <a:t> </a:t>
            </a:r>
            <a:r>
              <a:rPr lang="en-US" dirty="0"/>
              <a:t>Diagnosis of Cluster B Personality Disorder was also significantly more frequent in the attempted suicide group (38.1% vs. 18.2%; p=0.01). </a:t>
            </a:r>
            <a:endParaRPr lang="en-US" dirty="0" smtClean="0"/>
          </a:p>
          <a:p>
            <a:r>
              <a:rPr lang="en-US" dirty="0"/>
              <a:t>M</a:t>
            </a:r>
            <a:r>
              <a:rPr lang="en-US" dirty="0" smtClean="0"/>
              <a:t>ean </a:t>
            </a:r>
            <a:r>
              <a:rPr lang="en-US" dirty="0"/>
              <a:t>number of prior suicide events was significantly higher in the attempted suicide group than in the completed suicide group (3.01 vs. 1.35; p&lt;0.001</a:t>
            </a:r>
            <a:r>
              <a:rPr lang="en-US" dirty="0" smtClean="0"/>
              <a:t>)</a:t>
            </a:r>
            <a:endParaRPr lang="en-US" dirty="0"/>
          </a:p>
          <a:p>
            <a:r>
              <a:rPr lang="en-US" dirty="0" smtClean="0"/>
              <a:t>Among </a:t>
            </a:r>
            <a:r>
              <a:rPr lang="en-US" dirty="0"/>
              <a:t>suicide attempters, 63.9% of those with a previous history of attempts presented two or more attempts; and 12.9% five or more </a:t>
            </a:r>
            <a:r>
              <a:rPr lang="en-US" dirty="0" smtClean="0"/>
              <a:t>attempts</a:t>
            </a:r>
            <a:endParaRPr lang="en-US" dirty="0"/>
          </a:p>
        </p:txBody>
      </p:sp>
      <p:sp>
        <p:nvSpPr>
          <p:cNvPr id="4" name="TextBox 3"/>
          <p:cNvSpPr txBox="1"/>
          <p:nvPr/>
        </p:nvSpPr>
        <p:spPr>
          <a:xfrm>
            <a:off x="666750" y="508000"/>
            <a:ext cx="5953125" cy="1200329"/>
          </a:xfrm>
          <a:prstGeom prst="rect">
            <a:avLst/>
          </a:prstGeom>
          <a:noFill/>
        </p:spPr>
        <p:txBody>
          <a:bodyPr wrap="square" rtlCol="0">
            <a:spAutoFit/>
          </a:bodyPr>
          <a:lstStyle/>
          <a:p>
            <a:r>
              <a:rPr lang="en-US" b="1" dirty="0"/>
              <a:t>Uribe,  P. et al.. </a:t>
            </a:r>
            <a:r>
              <a:rPr lang="en-US" dirty="0"/>
              <a:t>Attempted and completed suicide: Not what we expected? </a:t>
            </a:r>
            <a:r>
              <a:rPr lang="en-US" b="1" dirty="0"/>
              <a:t>Journal of Affective Disorders. 2013 April. [Pub Med]</a:t>
            </a:r>
            <a:endParaRPr lang="en-US" dirty="0"/>
          </a:p>
          <a:p>
            <a:endParaRPr lang="en-US" dirty="0"/>
          </a:p>
        </p:txBody>
      </p:sp>
    </p:spTree>
    <p:extLst>
      <p:ext uri="{BB962C8B-B14F-4D97-AF65-F5344CB8AC3E}">
        <p14:creationId xmlns:p14="http://schemas.microsoft.com/office/powerpoint/2010/main" xmlns="" val="3692105329"/>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1938</TotalTime>
  <Words>1566</Words>
  <Application>Microsoft Office PowerPoint</Application>
  <PresentationFormat>On-screen Show (4:3)</PresentationFormat>
  <Paragraphs>288</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Plaza</vt:lpstr>
      <vt:lpstr>Slide 1</vt:lpstr>
      <vt:lpstr>Introduction  </vt:lpstr>
      <vt:lpstr>Slide 3</vt:lpstr>
      <vt:lpstr>Hypothesis</vt:lpstr>
      <vt:lpstr>IRB APPROVAL</vt:lpstr>
      <vt:lpstr>       Literature Review </vt:lpstr>
      <vt:lpstr>Slide 7</vt:lpstr>
      <vt:lpstr>Slide 8</vt:lpstr>
      <vt:lpstr>Slide 9</vt:lpstr>
      <vt:lpstr>  Methods</vt:lpstr>
      <vt:lpstr> Data Collection</vt:lpstr>
      <vt:lpstr>Statistical Analysis</vt:lpstr>
      <vt:lpstr>      Results</vt:lpstr>
      <vt:lpstr>Gender</vt:lpstr>
      <vt:lpstr>  Race</vt:lpstr>
      <vt:lpstr>Slide 16</vt:lpstr>
      <vt:lpstr>Slide 17</vt:lpstr>
      <vt:lpstr>      Prior Suicide Attempts</vt:lpstr>
      <vt:lpstr>Slide 19</vt:lpstr>
      <vt:lpstr>And now the statistically significant results…</vt:lpstr>
      <vt:lpstr>Slide 21</vt:lpstr>
      <vt:lpstr> Conclusions</vt:lpstr>
      <vt:lpstr>Slide 23</vt:lpstr>
      <vt:lpstr> Study Limitations</vt:lpstr>
      <vt:lpstr>Further research</vt:lpstr>
      <vt:lpstr>Bibliography</vt:lpstr>
      <vt:lpstr>Slide 27</vt:lpstr>
      <vt:lpstr>            THANK YOU! </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Ramsinghani</dc:creator>
  <cp:lastModifiedBy>Hoyle</cp:lastModifiedBy>
  <cp:revision>45</cp:revision>
  <dcterms:created xsi:type="dcterms:W3CDTF">2014-06-05T00:18:05Z</dcterms:created>
  <dcterms:modified xsi:type="dcterms:W3CDTF">2015-01-25T13:15:35Z</dcterms:modified>
</cp:coreProperties>
</file>